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ags/tag3.xml" ContentType="application/vnd.openxmlformats-officedocument.presentationml.tags+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4"/>
    <p:sldMasterId id="2147483787" r:id="rId5"/>
  </p:sldMasterIdLst>
  <p:notesMasterIdLst>
    <p:notesMasterId r:id="rId23"/>
  </p:notesMasterIdLst>
  <p:sldIdLst>
    <p:sldId id="2147471070" r:id="rId6"/>
    <p:sldId id="10622" r:id="rId7"/>
    <p:sldId id="2147471094" r:id="rId8"/>
    <p:sldId id="10527" r:id="rId9"/>
    <p:sldId id="2147471093" r:id="rId10"/>
    <p:sldId id="2147470788" r:id="rId11"/>
    <p:sldId id="10339" r:id="rId12"/>
    <p:sldId id="2147471090" r:id="rId13"/>
    <p:sldId id="2147471091" r:id="rId14"/>
    <p:sldId id="2147471092" r:id="rId15"/>
    <p:sldId id="10522" r:id="rId16"/>
    <p:sldId id="2147471085" r:id="rId17"/>
    <p:sldId id="2147471087" r:id="rId18"/>
    <p:sldId id="10340" r:id="rId19"/>
    <p:sldId id="2147471088" r:id="rId20"/>
    <p:sldId id="2147471089" r:id="rId21"/>
    <p:sldId id="2147471086" r:id="rId22"/>
  </p:sldIdLst>
  <p:sldSz cx="12192000" cy="6858000"/>
  <p:notesSz cx="7023100" cy="93091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8"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23501D-5D53-B05F-193D-90E208C6B287}" name="Mario Marcel" initials="MM" userId="S::mmarcel@hacienda.gov.cl::0ec590e3-c028-4dd9-93f6-4ba10720befd" providerId="AD"/>
  <p188:author id="{76383B21-293B-59FA-B3A1-B23D9A392096}" name="Tamara Gallardo" initials="TG" userId="S::tgallardo@hacienda.gov.cl::f1a2ae5d-6de9-4288-a69b-21cc121f4c57" providerId="AD"/>
  <p188:author id="{4D474735-9698-16B8-CA5F-C30DFAC7689F}" name="Tatiana Vargas" initials="TV" userId="S::tvargas@hacienda.gov.cl::e7a6a301-0673-49c2-93a0-2f84dc84f687" providerId="AD"/>
  <p188:author id="{70F7F84A-D14C-465B-8867-13481AAF2C46}" name="Andrés Sansone" initials="AS" userId="S::asansone@hacienda.gov.cl::6019422f-8d6e-43b6-a7de-1ab68e0d5f6e" providerId="AD"/>
  <p188:author id="{F653556D-A5AD-3BB1-ACA3-C736582374B5}" name="María Jesús Pérez" initials="MJP" userId="S::mjperez@hacienda.gov.cl::8d532b34-4ae4-4b75-84a6-6c11b46ce6a0" providerId="AD"/>
  <p188:author id="{40B83B71-90DB-46E5-8045-7A4BF5A25E39}" name="Pablo Filippi" initials="PF" userId="S::pfilippi@hacienda.gov.cl::0f3c858c-6941-4feb-93f3-c27887957646" providerId="AD"/>
  <p188:author id="{D3251A73-6839-5460-0ACD-280FBBBF74C1}" name="Rocío Valdés" initials="RV" userId="Rocío Valdés" providerId="None"/>
  <p188:author id="{0CCC0993-C03D-0792-574B-2BA7C71E6EB0}" name="Tomás Jaar" initials="TJ" userId="S::tjaar@hacienda.gov.cl::4a4ca4f2-9590-480d-a816-48fe1abd75fd" providerId="AD"/>
  <p188:author id="{67B544A8-CE24-D7FE-8B50-3D6D2B4DB8BE}" name="Gonzalo Valenzuela" initials="GV" userId="S::gvalenzuela@hacienda.gov.cl::0914f126-e7a2-4b57-84ab-e9ed9b3c6366" providerId="AD"/>
  <p188:author id="{A0D40DC2-95E7-4467-E3C9-B1FBC2215339}" name="Camila Vivanco" initials="CV" userId="S::cvivanco@hacienda.gov.cl::1d357d48-ecce-45c3-8043-3641a0891303" providerId="AD"/>
  <p188:author id="{B8B879C2-B561-51CF-37C6-84A9DD385BEE}" name="Heidi Berner" initials="HB" userId="S::hberner@hacienda.gov.cl::4b3e493c-5b12-4377-bc5f-e576349ee50c" providerId="AD"/>
  <p188:author id="{0194F9E7-411C-2781-DC78-9977CBFA69D9}" name="Rocío Valdés" initials="RV" userId="S::rvaldes@hacienda.gov.cl::c3d8b1d7-365a-4fc8-b893-99ce7dcec66e" providerId="AD"/>
  <p188:author id="{374C4DFA-CE81-FE3A-DA1C-C85DE7A4A25A}" name="Sebastián Montero" initials="SM" userId="S::smontero@hacienda.gov.cl::b93dde74-f1ed-4753-a49c-0bd97ea325db" providerId="AD"/>
  <p188:author id="{6744E0FD-CCFF-6E36-051D-FF1A1F3DD68D}" name="Maximiliano Acevedo Olavarría" initials="MAO" userId="S::macevedo@dipres.gob.cl::f3bd2578-15ad-4395-8c62-4321349c569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56995B"/>
    <a:srgbClr val="009900"/>
    <a:srgbClr val="3587DD"/>
    <a:srgbClr val="F8F4F1"/>
    <a:srgbClr val="2F5597"/>
    <a:srgbClr val="FFFFFF"/>
    <a:srgbClr val="12216C"/>
    <a:srgbClr val="7982AC"/>
    <a:srgbClr val="3562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546" y="102"/>
      </p:cViewPr>
      <p:guideLst>
        <p:guide orient="horz" pos="2228"/>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tiana Vargas" userId="e7a6a301-0673-49c2-93a0-2f84dc84f687" providerId="ADAL" clId="{D27BF36B-4EEB-49EF-8928-35940C845681}"/>
    <pc:docChg chg="undo redo custSel addSld delSld addMainMaster delMainMaster">
      <pc:chgData name="Tatiana Vargas" userId="e7a6a301-0673-49c2-93a0-2f84dc84f687" providerId="ADAL" clId="{D27BF36B-4EEB-49EF-8928-35940C845681}" dt="2023-11-09T14:44:42.268" v="2" actId="47"/>
      <pc:docMkLst>
        <pc:docMk/>
      </pc:docMkLst>
      <pc:sldChg chg="add del">
        <pc:chgData name="Tatiana Vargas" userId="e7a6a301-0673-49c2-93a0-2f84dc84f687" providerId="ADAL" clId="{D27BF36B-4EEB-49EF-8928-35940C845681}" dt="2023-11-09T14:44:42.268" v="2" actId="47"/>
        <pc:sldMkLst>
          <pc:docMk/>
          <pc:sldMk cId="138391844" sldId="2147470970"/>
        </pc:sldMkLst>
      </pc:sldChg>
      <pc:sldChg chg="add del">
        <pc:chgData name="Tatiana Vargas" userId="e7a6a301-0673-49c2-93a0-2f84dc84f687" providerId="ADAL" clId="{D27BF36B-4EEB-49EF-8928-35940C845681}" dt="2023-11-09T14:44:42.268" v="2" actId="47"/>
        <pc:sldMkLst>
          <pc:docMk/>
          <pc:sldMk cId="2248626767" sldId="2147470980"/>
        </pc:sldMkLst>
      </pc:sldChg>
      <pc:sldChg chg="add del">
        <pc:chgData name="Tatiana Vargas" userId="e7a6a301-0673-49c2-93a0-2f84dc84f687" providerId="ADAL" clId="{D27BF36B-4EEB-49EF-8928-35940C845681}" dt="2023-11-09T14:44:42.268" v="2" actId="47"/>
        <pc:sldMkLst>
          <pc:docMk/>
          <pc:sldMk cId="938526940" sldId="2147471060"/>
        </pc:sldMkLst>
      </pc:sldChg>
      <pc:sldChg chg="add del">
        <pc:chgData name="Tatiana Vargas" userId="e7a6a301-0673-49c2-93a0-2f84dc84f687" providerId="ADAL" clId="{D27BF36B-4EEB-49EF-8928-35940C845681}" dt="2023-11-09T14:44:42.268" v="2" actId="47"/>
        <pc:sldMkLst>
          <pc:docMk/>
          <pc:sldMk cId="3132209277" sldId="2147471061"/>
        </pc:sldMkLst>
      </pc:sldChg>
      <pc:sldChg chg="add del">
        <pc:chgData name="Tatiana Vargas" userId="e7a6a301-0673-49c2-93a0-2f84dc84f687" providerId="ADAL" clId="{D27BF36B-4EEB-49EF-8928-35940C845681}" dt="2023-11-09T14:44:42.268" v="2" actId="47"/>
        <pc:sldMkLst>
          <pc:docMk/>
          <pc:sldMk cId="3455002061" sldId="2147471062"/>
        </pc:sldMkLst>
      </pc:sldChg>
      <pc:sldChg chg="add del">
        <pc:chgData name="Tatiana Vargas" userId="e7a6a301-0673-49c2-93a0-2f84dc84f687" providerId="ADAL" clId="{D27BF36B-4EEB-49EF-8928-35940C845681}" dt="2023-11-09T14:44:42.268" v="2" actId="47"/>
        <pc:sldMkLst>
          <pc:docMk/>
          <pc:sldMk cId="2497080803" sldId="2147471073"/>
        </pc:sldMkLst>
      </pc:sldChg>
      <pc:sldMasterChg chg="add del addSldLayout delSldLayout">
        <pc:chgData name="Tatiana Vargas" userId="e7a6a301-0673-49c2-93a0-2f84dc84f687" providerId="ADAL" clId="{D27BF36B-4EEB-49EF-8928-35940C845681}" dt="2023-11-09T14:44:42.268" v="2" actId="47"/>
        <pc:sldMasterMkLst>
          <pc:docMk/>
          <pc:sldMasterMk cId="968598959" sldId="2147483780"/>
        </pc:sldMasterMkLst>
        <pc:sldLayoutChg chg="add del">
          <pc:chgData name="Tatiana Vargas" userId="e7a6a301-0673-49c2-93a0-2f84dc84f687" providerId="ADAL" clId="{D27BF36B-4EEB-49EF-8928-35940C845681}" dt="2023-11-09T14:44:42.268" v="2" actId="47"/>
          <pc:sldLayoutMkLst>
            <pc:docMk/>
            <pc:sldMasterMk cId="968598959" sldId="2147483780"/>
            <pc:sldLayoutMk cId="910291656" sldId="2147483781"/>
          </pc:sldLayoutMkLst>
        </pc:sldLayoutChg>
        <pc:sldLayoutChg chg="add del">
          <pc:chgData name="Tatiana Vargas" userId="e7a6a301-0673-49c2-93a0-2f84dc84f687" providerId="ADAL" clId="{D27BF36B-4EEB-49EF-8928-35940C845681}" dt="2023-11-09T14:44:42.268" v="2" actId="47"/>
          <pc:sldLayoutMkLst>
            <pc:docMk/>
            <pc:sldMasterMk cId="968598959" sldId="2147483780"/>
            <pc:sldLayoutMk cId="309381272" sldId="2147483786"/>
          </pc:sldLayoutMkLst>
        </pc:sldLayoutChg>
      </pc:sldMasterChg>
      <pc:sldMasterChg chg="add del addSldLayout delSldLayout">
        <pc:chgData name="Tatiana Vargas" userId="e7a6a301-0673-49c2-93a0-2f84dc84f687" providerId="ADAL" clId="{D27BF36B-4EEB-49EF-8928-35940C845681}" dt="2023-11-09T14:44:42.268" v="2" actId="47"/>
        <pc:sldMasterMkLst>
          <pc:docMk/>
          <pc:sldMasterMk cId="2575843742" sldId="2147483813"/>
        </pc:sldMasterMkLst>
        <pc:sldLayoutChg chg="add del">
          <pc:chgData name="Tatiana Vargas" userId="e7a6a301-0673-49c2-93a0-2f84dc84f687" providerId="ADAL" clId="{D27BF36B-4EEB-49EF-8928-35940C845681}" dt="2023-11-09T14:44:42.268" v="2" actId="47"/>
          <pc:sldLayoutMkLst>
            <pc:docMk/>
            <pc:sldMasterMk cId="2575843742" sldId="2147483813"/>
            <pc:sldLayoutMk cId="3952996294" sldId="2147483814"/>
          </pc:sldLayoutMkLst>
        </pc:sldLayoutChg>
        <pc:sldLayoutChg chg="add del">
          <pc:chgData name="Tatiana Vargas" userId="e7a6a301-0673-49c2-93a0-2f84dc84f687" providerId="ADAL" clId="{D27BF36B-4EEB-49EF-8928-35940C845681}" dt="2023-11-09T14:44:42.268" v="2" actId="47"/>
          <pc:sldLayoutMkLst>
            <pc:docMk/>
            <pc:sldMasterMk cId="2575843742" sldId="2147483813"/>
            <pc:sldLayoutMk cId="2329350581" sldId="2147483815"/>
          </pc:sldLayoutMkLst>
        </pc:sldLayoutChg>
        <pc:sldLayoutChg chg="add del">
          <pc:chgData name="Tatiana Vargas" userId="e7a6a301-0673-49c2-93a0-2f84dc84f687" providerId="ADAL" clId="{D27BF36B-4EEB-49EF-8928-35940C845681}" dt="2023-11-09T14:44:42.268" v="2" actId="47"/>
          <pc:sldLayoutMkLst>
            <pc:docMk/>
            <pc:sldMasterMk cId="2575843742" sldId="2147483813"/>
            <pc:sldLayoutMk cId="3248689858" sldId="2147483816"/>
          </pc:sldLayoutMkLst>
        </pc:sldLayoutChg>
        <pc:sldLayoutChg chg="add del">
          <pc:chgData name="Tatiana Vargas" userId="e7a6a301-0673-49c2-93a0-2f84dc84f687" providerId="ADAL" clId="{D27BF36B-4EEB-49EF-8928-35940C845681}" dt="2023-11-09T14:44:42.268" v="2" actId="47"/>
          <pc:sldLayoutMkLst>
            <pc:docMk/>
            <pc:sldMasterMk cId="2575843742" sldId="2147483813"/>
            <pc:sldLayoutMk cId="507178280" sldId="2147483817"/>
          </pc:sldLayoutMkLst>
        </pc:sldLayoutChg>
        <pc:sldLayoutChg chg="add del">
          <pc:chgData name="Tatiana Vargas" userId="e7a6a301-0673-49c2-93a0-2f84dc84f687" providerId="ADAL" clId="{D27BF36B-4EEB-49EF-8928-35940C845681}" dt="2023-11-09T14:44:42.268" v="2" actId="47"/>
          <pc:sldLayoutMkLst>
            <pc:docMk/>
            <pc:sldMasterMk cId="2575843742" sldId="2147483813"/>
            <pc:sldLayoutMk cId="434295803" sldId="2147483818"/>
          </pc:sldLayoutMkLst>
        </pc:sldLayoutChg>
        <pc:sldLayoutChg chg="add del">
          <pc:chgData name="Tatiana Vargas" userId="e7a6a301-0673-49c2-93a0-2f84dc84f687" providerId="ADAL" clId="{D27BF36B-4EEB-49EF-8928-35940C845681}" dt="2023-11-09T14:44:42.268" v="2" actId="47"/>
          <pc:sldLayoutMkLst>
            <pc:docMk/>
            <pc:sldMasterMk cId="2575843742" sldId="2147483813"/>
            <pc:sldLayoutMk cId="2839853474" sldId="2147483819"/>
          </pc:sldLayoutMkLst>
        </pc:sldLayoutChg>
        <pc:sldLayoutChg chg="add del">
          <pc:chgData name="Tatiana Vargas" userId="e7a6a301-0673-49c2-93a0-2f84dc84f687" providerId="ADAL" clId="{D27BF36B-4EEB-49EF-8928-35940C845681}" dt="2023-11-09T14:44:42.268" v="2" actId="47"/>
          <pc:sldLayoutMkLst>
            <pc:docMk/>
            <pc:sldMasterMk cId="2575843742" sldId="2147483813"/>
            <pc:sldLayoutMk cId="778164232" sldId="2147483820"/>
          </pc:sldLayoutMkLst>
        </pc:sldLayoutChg>
        <pc:sldLayoutChg chg="add del">
          <pc:chgData name="Tatiana Vargas" userId="e7a6a301-0673-49c2-93a0-2f84dc84f687" providerId="ADAL" clId="{D27BF36B-4EEB-49EF-8928-35940C845681}" dt="2023-11-09T14:44:42.268" v="2" actId="47"/>
          <pc:sldLayoutMkLst>
            <pc:docMk/>
            <pc:sldMasterMk cId="2575843742" sldId="2147483813"/>
            <pc:sldLayoutMk cId="3793112563" sldId="2147483821"/>
          </pc:sldLayoutMkLst>
        </pc:sldLayoutChg>
        <pc:sldLayoutChg chg="add del">
          <pc:chgData name="Tatiana Vargas" userId="e7a6a301-0673-49c2-93a0-2f84dc84f687" providerId="ADAL" clId="{D27BF36B-4EEB-49EF-8928-35940C845681}" dt="2023-11-09T14:44:42.268" v="2" actId="47"/>
          <pc:sldLayoutMkLst>
            <pc:docMk/>
            <pc:sldMasterMk cId="2575843742" sldId="2147483813"/>
            <pc:sldLayoutMk cId="3164825244" sldId="2147483822"/>
          </pc:sldLayoutMkLst>
        </pc:sldLayoutChg>
        <pc:sldLayoutChg chg="add del">
          <pc:chgData name="Tatiana Vargas" userId="e7a6a301-0673-49c2-93a0-2f84dc84f687" providerId="ADAL" clId="{D27BF36B-4EEB-49EF-8928-35940C845681}" dt="2023-11-09T14:44:42.268" v="2" actId="47"/>
          <pc:sldLayoutMkLst>
            <pc:docMk/>
            <pc:sldMasterMk cId="2575843742" sldId="2147483813"/>
            <pc:sldLayoutMk cId="4115428320" sldId="2147483823"/>
          </pc:sldLayoutMkLst>
        </pc:sldLayoutChg>
      </pc:sldMasterChg>
    </pc:docChg>
  </pc:docChgLst>
</pc:chgInfo>
</file>

<file path=ppt/charts/_rels/chart1.xml.rels><?xml version="1.0" encoding="UTF-8" standalone="yes"?>
<Relationships xmlns="http://schemas.openxmlformats.org/package/2006/relationships"><Relationship Id="rId2" Type="http://schemas.openxmlformats.org/officeDocument/2006/relationships/oleObject" Target="file:///C:\AA_oficina\20231107_P00X\ED_GRAFICOS_12345678_X.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oleObject" Target="file:///\\192.168.10.193\Datos\datos\finternacionales\DEUDA\Presentaciones\2023\Grafico%20torta%20ESG%20-%20espa&#241;ol.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cmoreno\AppData\Local\Microsoft\Windows\INetCache\Content.Outlook\6JKWFYQH\Stock%20ESG.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https://haciendachile.sharepoint.com/sites/CoordinacinMacroeconmica/Documentos%20compartidos/Presentaciones/2023/03.%20Marzo/BTG/IED.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bustamante\AppData\Local\Microsoft\Windows\INetCache\Content.Outlook\D8NH7I1H\Cuadro%20Resumen%20Concesiones%20UF%20y%20USD%201993_2022%20(1).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rbustamante\AppData\Local\Microsoft\Windows\INetCache\Content.Outlook\D8NH7I1H\Inversi&#243;n_Anual_Actualizada_al_13_05_2023_Proyectada.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sansone\AppData\Local\Microsoft\Windows\INetCache\Content.Outlook\Q4MNI9WZ\Simulaci&#243;n%20activos%20fondos%20de%20pensiones%20v3.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C:\Users\vgonzalez\Desktop\Temp\Derivados%20MCF.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xlsx"/></Relationships>
</file>

<file path=ppt/charts/_rels/chart8.xml.rels><?xml version="1.0" encoding="UTF-8" standalone="yes"?>
<Relationships xmlns="http://schemas.openxmlformats.org/package/2006/relationships"><Relationship Id="rId3" Type="http://schemas.openxmlformats.org/officeDocument/2006/relationships/oleObject" Target="file:///\\192.168.10.193\Datos\datos\finternacionales\DEUDA\Presentaciones\2022\PPT%20Inversionistas\Cifras%20IFP.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192.168.10.193\Datos\datos\finternacionales\DEUDA\Presentaciones\2022\PPT%20Inversionistas\Gr&#225;fico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pPr>
            <a:r>
              <a:rPr lang="es-CL"/>
              <a:t>Numero de contratos vigentes por sector</a:t>
            </a:r>
          </a:p>
        </c:rich>
      </c:tx>
      <c:overlay val="0"/>
    </c:title>
    <c:autoTitleDeleted val="0"/>
    <c:plotArea>
      <c:layout/>
      <c:barChart>
        <c:barDir val="bar"/>
        <c:grouping val="stacked"/>
        <c:varyColors val="0"/>
        <c:ser>
          <c:idx val="0"/>
          <c:order val="0"/>
          <c:spPr>
            <a:noFill/>
            <a:ln>
              <a:noFill/>
            </a:ln>
            <a:effectLst/>
          </c:spPr>
          <c:invertIfNegative val="0"/>
          <c:dPt>
            <c:idx val="8"/>
            <c:invertIfNegative val="0"/>
            <c:bubble3D val="0"/>
            <c:extLst>
              <c:ext xmlns:c16="http://schemas.microsoft.com/office/drawing/2014/chart" uri="{C3380CC4-5D6E-409C-BE32-E72D297353CC}">
                <c16:uniqueId val="{00000000-1739-4C8D-828E-C51FB4890A89}"/>
              </c:ext>
            </c:extLst>
          </c:dPt>
          <c:cat>
            <c:strRef>
              <c:f>GR_AB!$E$6:$E$15</c:f>
              <c:strCache>
                <c:ptCount val="10"/>
                <c:pt idx="0">
                  <c:v>Otra Edificación Pública</c:v>
                </c:pt>
                <c:pt idx="1">
                  <c:v>Obras de riego e hidráulicas</c:v>
                </c:pt>
                <c:pt idx="2">
                  <c:v>Infraestructura Hospitalaria</c:v>
                </c:pt>
                <c:pt idx="3">
                  <c:v>Infraestructura Penitenciaria</c:v>
                </c:pt>
                <c:pt idx="4">
                  <c:v>Infraestructura Aeroportuaria</c:v>
                </c:pt>
                <c:pt idx="5">
                  <c:v>Infraestructura para Transporte Público</c:v>
                </c:pt>
                <c:pt idx="6">
                  <c:v>Infraestructura Vial Urbana</c:v>
                </c:pt>
                <c:pt idx="7">
                  <c:v>Infraestructura Vial Interurbana Transversal</c:v>
                </c:pt>
                <c:pt idx="8">
                  <c:v>Infraestructura Vial Interurbana Ruta 5</c:v>
                </c:pt>
                <c:pt idx="9">
                  <c:v>Total</c:v>
                </c:pt>
              </c:strCache>
            </c:strRef>
          </c:cat>
          <c:val>
            <c:numRef>
              <c:f>GR_AB!$F$6:$F$15</c:f>
              <c:numCache>
                <c:formatCode>General</c:formatCode>
                <c:ptCount val="10"/>
                <c:pt idx="0">
                  <c:v>0</c:v>
                </c:pt>
                <c:pt idx="1">
                  <c:v>6</c:v>
                </c:pt>
                <c:pt idx="2">
                  <c:v>8</c:v>
                </c:pt>
                <c:pt idx="3">
                  <c:v>20</c:v>
                </c:pt>
                <c:pt idx="4">
                  <c:v>23</c:v>
                </c:pt>
                <c:pt idx="5">
                  <c:v>34</c:v>
                </c:pt>
                <c:pt idx="6">
                  <c:v>36</c:v>
                </c:pt>
                <c:pt idx="7">
                  <c:v>48</c:v>
                </c:pt>
                <c:pt idx="8">
                  <c:v>66</c:v>
                </c:pt>
                <c:pt idx="9">
                  <c:v>0</c:v>
                </c:pt>
              </c:numCache>
            </c:numRef>
          </c:val>
          <c:extLst>
            <c:ext xmlns:c16="http://schemas.microsoft.com/office/drawing/2014/chart" uri="{C3380CC4-5D6E-409C-BE32-E72D297353CC}">
              <c16:uniqueId val="{00000001-1739-4C8D-828E-C51FB4890A89}"/>
            </c:ext>
          </c:extLst>
        </c:ser>
        <c:ser>
          <c:idx val="1"/>
          <c:order val="1"/>
          <c:spPr>
            <a:gradFill>
              <a:gsLst>
                <a:gs pos="0">
                  <a:schemeClr val="accent1">
                    <a:lumMod val="5000"/>
                    <a:lumOff val="95000"/>
                  </a:schemeClr>
                </a:gs>
                <a:gs pos="36000">
                  <a:schemeClr val="accent1">
                    <a:lumMod val="45000"/>
                    <a:lumOff val="55000"/>
                  </a:schemeClr>
                </a:gs>
                <a:gs pos="38000">
                  <a:schemeClr val="accent1">
                    <a:lumMod val="45000"/>
                    <a:lumOff val="55000"/>
                  </a:schemeClr>
                </a:gs>
                <a:gs pos="100000">
                  <a:schemeClr val="accent1">
                    <a:lumMod val="30000"/>
                    <a:lumOff val="70000"/>
                  </a:schemeClr>
                </a:gs>
              </a:gsLst>
              <a:lin ang="5400000" scaled="1"/>
            </a:gradFill>
          </c:spPr>
          <c:invertIfNegative val="0"/>
          <c:dPt>
            <c:idx val="8"/>
            <c:invertIfNegative val="0"/>
            <c:bubble3D val="0"/>
            <c:spPr>
              <a:gradFill>
                <a:gsLst>
                  <a:gs pos="0">
                    <a:schemeClr val="accent1">
                      <a:lumMod val="5000"/>
                      <a:lumOff val="95000"/>
                    </a:schemeClr>
                  </a:gs>
                  <a:gs pos="36000">
                    <a:schemeClr val="accent1">
                      <a:lumMod val="45000"/>
                      <a:lumOff val="55000"/>
                    </a:schemeClr>
                  </a:gs>
                  <a:gs pos="38000">
                    <a:schemeClr val="accent1">
                      <a:lumMod val="45000"/>
                      <a:lumOff val="55000"/>
                    </a:schemeClr>
                  </a:gs>
                  <a:gs pos="100000">
                    <a:schemeClr val="accent1">
                      <a:lumMod val="30000"/>
                      <a:lumOff val="70000"/>
                    </a:schemeClr>
                  </a:gs>
                </a:gsLst>
                <a:lin ang="5400000" scaled="1"/>
              </a:gradFill>
              <a:effectLst/>
            </c:spPr>
            <c:extLst>
              <c:ext xmlns:c16="http://schemas.microsoft.com/office/drawing/2014/chart" uri="{C3380CC4-5D6E-409C-BE32-E72D297353CC}">
                <c16:uniqueId val="{00000003-1739-4C8D-828E-C51FB4890A89}"/>
              </c:ext>
            </c:extLst>
          </c:dPt>
          <c:dPt>
            <c:idx val="9"/>
            <c:invertIfNegative val="0"/>
            <c:bubble3D val="0"/>
            <c:extLst>
              <c:ext xmlns:c16="http://schemas.microsoft.com/office/drawing/2014/chart" uri="{C3380CC4-5D6E-409C-BE32-E72D297353CC}">
                <c16:uniqueId val="{00000004-1739-4C8D-828E-C51FB4890A89}"/>
              </c:ext>
            </c:extLst>
          </c:dPt>
          <c:dLbls>
            <c:spPr>
              <a:noFill/>
              <a:ln>
                <a:noFill/>
              </a:ln>
              <a:effectLst/>
            </c:spPr>
            <c:txPr>
              <a:bodyPr wrap="square" lIns="38100" tIns="19050" rIns="38100" bIns="19050" anchor="ctr">
                <a:spAutoFit/>
              </a:bodyPr>
              <a:lstStyle/>
              <a:p>
                <a:pPr>
                  <a:defRPr sz="1100" b="1"/>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GR_AB!$E$6:$E$15</c:f>
              <c:strCache>
                <c:ptCount val="10"/>
                <c:pt idx="0">
                  <c:v>Otra Edificación Pública</c:v>
                </c:pt>
                <c:pt idx="1">
                  <c:v>Obras de riego e hidráulicas</c:v>
                </c:pt>
                <c:pt idx="2">
                  <c:v>Infraestructura Hospitalaria</c:v>
                </c:pt>
                <c:pt idx="3">
                  <c:v>Infraestructura Penitenciaria</c:v>
                </c:pt>
                <c:pt idx="4">
                  <c:v>Infraestructura Aeroportuaria</c:v>
                </c:pt>
                <c:pt idx="5">
                  <c:v>Infraestructura para Transporte Público</c:v>
                </c:pt>
                <c:pt idx="6">
                  <c:v>Infraestructura Vial Urbana</c:v>
                </c:pt>
                <c:pt idx="7">
                  <c:v>Infraestructura Vial Interurbana Transversal</c:v>
                </c:pt>
                <c:pt idx="8">
                  <c:v>Infraestructura Vial Interurbana Ruta 5</c:v>
                </c:pt>
                <c:pt idx="9">
                  <c:v>Total</c:v>
                </c:pt>
              </c:strCache>
            </c:strRef>
          </c:cat>
          <c:val>
            <c:numRef>
              <c:f>GR_AB!$G$6:$G$15</c:f>
              <c:numCache>
                <c:formatCode>General</c:formatCode>
                <c:ptCount val="10"/>
                <c:pt idx="0">
                  <c:v>6</c:v>
                </c:pt>
                <c:pt idx="1">
                  <c:v>2</c:v>
                </c:pt>
                <c:pt idx="2">
                  <c:v>12</c:v>
                </c:pt>
                <c:pt idx="3">
                  <c:v>3</c:v>
                </c:pt>
                <c:pt idx="4">
                  <c:v>11</c:v>
                </c:pt>
                <c:pt idx="5">
                  <c:v>2</c:v>
                </c:pt>
                <c:pt idx="6">
                  <c:v>12</c:v>
                </c:pt>
                <c:pt idx="7">
                  <c:v>18</c:v>
                </c:pt>
                <c:pt idx="8">
                  <c:v>12</c:v>
                </c:pt>
                <c:pt idx="9">
                  <c:v>78</c:v>
                </c:pt>
              </c:numCache>
            </c:numRef>
          </c:val>
          <c:extLst>
            <c:ext xmlns:c16="http://schemas.microsoft.com/office/drawing/2014/chart" uri="{C3380CC4-5D6E-409C-BE32-E72D297353CC}">
              <c16:uniqueId val="{00000005-1739-4C8D-828E-C51FB4890A89}"/>
            </c:ext>
          </c:extLst>
        </c:ser>
        <c:dLbls>
          <c:showLegendKey val="0"/>
          <c:showVal val="0"/>
          <c:showCatName val="0"/>
          <c:showSerName val="0"/>
          <c:showPercent val="0"/>
          <c:showBubbleSize val="0"/>
        </c:dLbls>
        <c:gapWidth val="55"/>
        <c:overlap val="100"/>
        <c:axId val="661005152"/>
        <c:axId val="661011136"/>
      </c:barChart>
      <c:catAx>
        <c:axId val="661005152"/>
        <c:scaling>
          <c:orientation val="minMax"/>
        </c:scaling>
        <c:delete val="0"/>
        <c:axPos val="l"/>
        <c:numFmt formatCode="General" sourceLinked="0"/>
        <c:majorTickMark val="none"/>
        <c:minorTickMark val="none"/>
        <c:tickLblPos val="nextTo"/>
        <c:txPr>
          <a:bodyPr/>
          <a:lstStyle/>
          <a:p>
            <a:pPr>
              <a:defRPr sz="1050" b="0" baseline="0"/>
            </a:pPr>
            <a:endParaRPr lang="es-CL"/>
          </a:p>
        </c:txPr>
        <c:crossAx val="661011136"/>
        <c:crosses val="autoZero"/>
        <c:auto val="0"/>
        <c:lblAlgn val="ctr"/>
        <c:lblOffset val="100"/>
        <c:tickLblSkip val="1"/>
        <c:noMultiLvlLbl val="0"/>
      </c:catAx>
      <c:valAx>
        <c:axId val="661011136"/>
        <c:scaling>
          <c:orientation val="minMax"/>
          <c:max val="80"/>
          <c:min val="0"/>
        </c:scaling>
        <c:delete val="0"/>
        <c:axPos val="b"/>
        <c:majorGridlines/>
        <c:numFmt formatCode="General" sourceLinked="1"/>
        <c:majorTickMark val="none"/>
        <c:minorTickMark val="none"/>
        <c:tickLblPos val="none"/>
        <c:crossAx val="661005152"/>
        <c:crosses val="autoZero"/>
        <c:crossBetween val="between"/>
      </c:valAx>
    </c:plotArea>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47878390201226"/>
          <c:y val="0.11449711707278763"/>
          <c:w val="0.45307195975503062"/>
          <c:h val="0.77100576585442471"/>
        </c:manualLayout>
      </c:layout>
      <c:pieChart>
        <c:varyColors val="1"/>
        <c:ser>
          <c:idx val="0"/>
          <c:order val="0"/>
          <c:dPt>
            <c:idx val="0"/>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1-06D2-4B3A-A537-0183FF1F6B48}"/>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06D2-4B3A-A537-0183FF1F6B48}"/>
              </c:ext>
            </c:extLst>
          </c:dPt>
          <c:dPt>
            <c:idx val="2"/>
            <c:bubble3D val="0"/>
            <c:spPr>
              <a:solidFill>
                <a:srgbClr val="92D050"/>
              </a:solidFill>
              <a:ln w="19050">
                <a:solidFill>
                  <a:schemeClr val="lt1"/>
                </a:solidFill>
              </a:ln>
              <a:effectLst/>
            </c:spPr>
            <c:extLst>
              <c:ext xmlns:c16="http://schemas.microsoft.com/office/drawing/2014/chart" uri="{C3380CC4-5D6E-409C-BE32-E72D297353CC}">
                <c16:uniqueId val="{00000005-06D2-4B3A-A537-0183FF1F6B48}"/>
              </c:ext>
            </c:extLst>
          </c:dPt>
          <c:dPt>
            <c:idx val="3"/>
            <c:bubble3D val="0"/>
            <c:spPr>
              <a:solidFill>
                <a:srgbClr val="00B050"/>
              </a:solidFill>
              <a:ln w="19050">
                <a:solidFill>
                  <a:schemeClr val="lt1"/>
                </a:solidFill>
              </a:ln>
              <a:effectLst/>
            </c:spPr>
            <c:extLst>
              <c:ext xmlns:c16="http://schemas.microsoft.com/office/drawing/2014/chart" uri="{C3380CC4-5D6E-409C-BE32-E72D297353CC}">
                <c16:uniqueId val="{00000007-06D2-4B3A-A537-0183FF1F6B48}"/>
              </c:ext>
            </c:extLst>
          </c:dPt>
          <c:dPt>
            <c:idx val="4"/>
            <c:bubble3D val="0"/>
            <c:spPr>
              <a:solidFill>
                <a:srgbClr val="7030A0"/>
              </a:solidFill>
              <a:ln w="19050">
                <a:solidFill>
                  <a:schemeClr val="lt1"/>
                </a:solidFill>
              </a:ln>
              <a:effectLst/>
            </c:spPr>
            <c:extLst>
              <c:ext xmlns:c16="http://schemas.microsoft.com/office/drawing/2014/chart" uri="{C3380CC4-5D6E-409C-BE32-E72D297353CC}">
                <c16:uniqueId val="{00000009-06D2-4B3A-A537-0183FF1F6B48}"/>
              </c:ext>
            </c:extLst>
          </c:dPt>
          <c:dLbls>
            <c:dLbl>
              <c:idx val="1"/>
              <c:layout>
                <c:manualLayout>
                  <c:x val="8.9499125109361328E-3"/>
                  <c:y val="-1.131999125109361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6D2-4B3A-A537-0183FF1F6B48}"/>
                </c:ext>
              </c:extLst>
            </c:dLbl>
            <c:dLbl>
              <c:idx val="4"/>
              <c:layout>
                <c:manualLayout>
                  <c:x val="1.7042322834645671E-2"/>
                  <c:y val="1.1574074074074073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6D2-4B3A-A537-0183FF1F6B48}"/>
                </c:ext>
              </c:extLst>
            </c:dLbl>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s-CL"/>
              </a:p>
            </c:txPr>
            <c:dLblPos val="bestFit"/>
            <c:showLegendKey val="0"/>
            <c:showVal val="0"/>
            <c:showCatName val="1"/>
            <c:showSerName val="0"/>
            <c:showPercent val="1"/>
            <c:showBubbleSize val="0"/>
            <c:showLeaderLines val="0"/>
            <c:extLst>
              <c:ext xmlns:c15="http://schemas.microsoft.com/office/drawing/2012/chart" uri="{CE6537A1-D6FC-4f65-9D91-7224C49458BB}"/>
            </c:extLst>
          </c:dLbls>
          <c:cat>
            <c:strRef>
              <c:f>Locales!$S$5:$S$9</c:f>
              <c:strCache>
                <c:ptCount val="5"/>
                <c:pt idx="0">
                  <c:v>No ESG</c:v>
                </c:pt>
                <c:pt idx="1">
                  <c:v>Social</c:v>
                </c:pt>
                <c:pt idx="2">
                  <c:v>Green</c:v>
                </c:pt>
                <c:pt idx="3">
                  <c:v>Sustainable</c:v>
                </c:pt>
                <c:pt idx="4">
                  <c:v>SLB</c:v>
                </c:pt>
              </c:strCache>
            </c:strRef>
          </c:cat>
          <c:val>
            <c:numRef>
              <c:f>Locales!$T$5:$T$9</c:f>
              <c:numCache>
                <c:formatCode>_(* #,##0_);_(* \(#,##0\);_(* "-"_);_(@_)</c:formatCode>
                <c:ptCount val="5"/>
                <c:pt idx="0">
                  <c:v>76814.955046218573</c:v>
                </c:pt>
                <c:pt idx="1">
                  <c:v>19430.24987498175</c:v>
                </c:pt>
                <c:pt idx="2">
                  <c:v>7232.2106482050194</c:v>
                </c:pt>
                <c:pt idx="3">
                  <c:v>6576.3683332436358</c:v>
                </c:pt>
                <c:pt idx="4">
                  <c:v>10143.837922155226</c:v>
                </c:pt>
              </c:numCache>
            </c:numRef>
          </c:val>
          <c:extLst>
            <c:ext xmlns:c16="http://schemas.microsoft.com/office/drawing/2014/chart" uri="{C3380CC4-5D6E-409C-BE32-E72D297353CC}">
              <c16:uniqueId val="{0000000A-06D2-4B3A-A537-0183FF1F6B48}"/>
            </c:ext>
          </c:extLst>
        </c:ser>
        <c:dLbls>
          <c:dLblPos val="bestFit"/>
          <c:showLegendKey val="0"/>
          <c:showVal val="1"/>
          <c:showCatName val="0"/>
          <c:showSerName val="0"/>
          <c:showPercent val="0"/>
          <c:showBubbleSize val="0"/>
          <c:showLeaderLines val="0"/>
        </c:dLbls>
        <c:firstSliceAng val="0"/>
      </c:pieChart>
      <c:spPr>
        <a:noFill/>
        <a:ln>
          <a:noFill/>
        </a:ln>
        <a:effectLst/>
      </c:spPr>
    </c:plotArea>
    <c:legend>
      <c:legendPos val="r"/>
      <c:layout>
        <c:manualLayout>
          <c:xMode val="edge"/>
          <c:yMode val="edge"/>
          <c:x val="0.72449540682414693"/>
          <c:y val="0.20283428113152521"/>
          <c:w val="0.25883792650918636"/>
          <c:h val="0.49247958588509771"/>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b="1">
          <a:solidFill>
            <a:schemeClr val="tx1"/>
          </a:solidFill>
        </a:defRPr>
      </a:pPr>
      <a:endParaRPr lang="es-C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B9D-4A5A-8757-10FD64519E8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B9D-4A5A-8757-10FD64519E8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B9D-4A5A-8757-10FD64519E8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B9D-4A5A-8757-10FD64519E80}"/>
              </c:ext>
            </c:extLst>
          </c:dPt>
          <c:dLbls>
            <c:dLbl>
              <c:idx val="0"/>
              <c:layout>
                <c:manualLayout>
                  <c:x val="-0.1709501312335959"/>
                  <c:y val="0.20661818314377364"/>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s-CL"/>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9D-4A5A-8757-10FD64519E80}"/>
                </c:ext>
              </c:extLst>
            </c:dLbl>
            <c:dLbl>
              <c:idx val="1"/>
              <c:layout>
                <c:manualLayout>
                  <c:x val="-1.0680502146534161E-2"/>
                  <c:y val="-1.4312964400576689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CL"/>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B9D-4A5A-8757-10FD64519E80}"/>
                </c:ext>
              </c:extLst>
            </c:dLbl>
            <c:dLbl>
              <c:idx val="2"/>
              <c:layout>
                <c:manualLayout>
                  <c:x val="-5.4754155730533681E-2"/>
                  <c:y val="-0.24582895888013997"/>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CL"/>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B9D-4A5A-8757-10FD64519E80}"/>
                </c:ext>
              </c:extLst>
            </c:dLbl>
            <c:dLbl>
              <c:idx val="3"/>
              <c:layout>
                <c:manualLayout>
                  <c:x val="0.19167366579177603"/>
                  <c:y val="0.1846500437445319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L"/>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B9D-4A5A-8757-10FD64519E8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Resumen!$B$2:$B$5</c:f>
              <c:strCache>
                <c:ptCount val="4"/>
                <c:pt idx="0">
                  <c:v>Soberanos ESG</c:v>
                </c:pt>
                <c:pt idx="1">
                  <c:v>Corporativos ESG</c:v>
                </c:pt>
                <c:pt idx="2">
                  <c:v>Soberanos no ESG</c:v>
                </c:pt>
                <c:pt idx="3">
                  <c:v>Corporativos no ESG</c:v>
                </c:pt>
              </c:strCache>
            </c:strRef>
          </c:cat>
          <c:val>
            <c:numRef>
              <c:f>Resumen!$D$2:$D$5</c:f>
              <c:numCache>
                <c:formatCode>0.0%</c:formatCode>
                <c:ptCount val="4"/>
                <c:pt idx="0">
                  <c:v>0.27922180050682599</c:v>
                </c:pt>
                <c:pt idx="1">
                  <c:v>1.0558934084259073E-2</c:v>
                </c:pt>
                <c:pt idx="2">
                  <c:v>0.43917646989036302</c:v>
                </c:pt>
                <c:pt idx="3">
                  <c:v>0.27104279551855182</c:v>
                </c:pt>
              </c:numCache>
            </c:numRef>
          </c:val>
          <c:extLst>
            <c:ext xmlns:c16="http://schemas.microsoft.com/office/drawing/2014/chart" uri="{C3380CC4-5D6E-409C-BE32-E72D297353CC}">
              <c16:uniqueId val="{00000008-2B9D-4A5A-8757-10FD64519E80}"/>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A-2B9D-4A5A-8757-10FD64519E8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C-2B9D-4A5A-8757-10FD64519E8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E-2B9D-4A5A-8757-10FD64519E8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0-2B9D-4A5A-8757-10FD64519E80}"/>
              </c:ext>
            </c:extLst>
          </c:dPt>
          <c:cat>
            <c:strRef>
              <c:f>Resumen!$B$2:$B$5</c:f>
              <c:strCache>
                <c:ptCount val="4"/>
                <c:pt idx="0">
                  <c:v>Soberanos ESG</c:v>
                </c:pt>
                <c:pt idx="1">
                  <c:v>Corporativos ESG</c:v>
                </c:pt>
                <c:pt idx="2">
                  <c:v>Soberanos no ESG</c:v>
                </c:pt>
                <c:pt idx="3">
                  <c:v>Corporativos no ESG</c:v>
                </c:pt>
              </c:strCache>
            </c:strRef>
          </c:cat>
          <c:val>
            <c:numRef>
              <c:f>Resumen!$D$2:$D$5</c:f>
              <c:numCache>
                <c:formatCode>0.0%</c:formatCode>
                <c:ptCount val="4"/>
                <c:pt idx="0">
                  <c:v>0.27922180050682599</c:v>
                </c:pt>
                <c:pt idx="1">
                  <c:v>1.0558934084259073E-2</c:v>
                </c:pt>
                <c:pt idx="2">
                  <c:v>0.43917646989036302</c:v>
                </c:pt>
                <c:pt idx="3">
                  <c:v>0.27104279551855182</c:v>
                </c:pt>
              </c:numCache>
            </c:numRef>
          </c:val>
          <c:extLst>
            <c:ext xmlns:c16="http://schemas.microsoft.com/office/drawing/2014/chart" uri="{C3380CC4-5D6E-409C-BE32-E72D297353CC}">
              <c16:uniqueId val="{00000011-2B9D-4A5A-8757-10FD64519E8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C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40" b="0" i="0" u="none" strike="noStrike" kern="1200" spc="0" baseline="0" noProof="0">
                <a:solidFill>
                  <a:srgbClr val="000000"/>
                </a:solidFill>
                <a:latin typeface="gobCL" panose="02000603050000020004"/>
                <a:ea typeface="Helvetica"/>
                <a:cs typeface="Helvetica"/>
              </a:defRPr>
            </a:pPr>
            <a:r>
              <a:rPr lang="en-US" b="1" noProof="0" err="1"/>
              <a:t>Inversión</a:t>
            </a:r>
            <a:r>
              <a:rPr lang="en-US" b="1" noProof="0"/>
              <a:t> </a:t>
            </a:r>
            <a:r>
              <a:rPr lang="en-US" b="1" noProof="0" err="1"/>
              <a:t>Extranjera</a:t>
            </a:r>
            <a:r>
              <a:rPr lang="en-US" b="1" noProof="0"/>
              <a:t> Directa</a:t>
            </a:r>
            <a:r>
              <a:rPr lang="en-US" noProof="0"/>
              <a:t>
</a:t>
            </a:r>
            <a:r>
              <a:rPr lang="en-US" sz="1200" noProof="0"/>
              <a:t>(USD </a:t>
            </a:r>
            <a:r>
              <a:rPr lang="en-US" sz="1200" noProof="0" err="1"/>
              <a:t>millones</a:t>
            </a:r>
            <a:r>
              <a:rPr lang="en-US" sz="1200" noProof="0"/>
              <a:t>)</a:t>
            </a:r>
            <a:endParaRPr lang="en-US" noProof="0"/>
          </a:p>
        </c:rich>
      </c:tx>
      <c:overlay val="0"/>
      <c:spPr>
        <a:noFill/>
        <a:ln>
          <a:noFill/>
        </a:ln>
        <a:effectLst/>
      </c:spPr>
      <c:txPr>
        <a:bodyPr rot="0" spcFirstLastPara="1" vertOverflow="ellipsis" vert="horz" wrap="square" anchor="ctr" anchorCtr="1"/>
        <a:lstStyle/>
        <a:p>
          <a:pPr>
            <a:defRPr lang="en-US" sz="1440" b="0" i="0" u="none" strike="noStrike" kern="1200" spc="0" baseline="0" noProof="0">
              <a:solidFill>
                <a:srgbClr val="000000"/>
              </a:solidFill>
              <a:latin typeface="gobCL" panose="02000603050000020004"/>
              <a:ea typeface="Helvetica"/>
              <a:cs typeface="Helvetica"/>
            </a:defRPr>
          </a:pPr>
          <a:endParaRPr lang="es-CL"/>
        </a:p>
      </c:txPr>
    </c:title>
    <c:autoTitleDeleted val="0"/>
    <c:plotArea>
      <c:layout/>
      <c:barChart>
        <c:barDir val="col"/>
        <c:grouping val="stacked"/>
        <c:varyColors val="0"/>
        <c:ser>
          <c:idx val="1"/>
          <c:order val="1"/>
          <c:tx>
            <c:strRef>
              <c:f>Anual!$N$2</c:f>
              <c:strCache>
                <c:ptCount val="1"/>
                <c:pt idx="0">
                  <c:v>Equity</c:v>
                </c:pt>
              </c:strCache>
            </c:strRef>
          </c:tx>
          <c:spPr>
            <a:solidFill>
              <a:srgbClr val="FF0000"/>
            </a:solidFill>
            <a:ln>
              <a:noFill/>
            </a:ln>
            <a:effectLst/>
          </c:spPr>
          <c:invertIfNegative val="0"/>
          <c:cat>
            <c:numRef>
              <c:f>Anual!$A$12:$A$85</c:f>
              <c:numCache>
                <c:formatCode>0</c:formatCode>
                <c:ptCount val="74"/>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Anual!$N$12:$N$85</c:f>
              <c:numCache>
                <c:formatCode>#,##0.00</c:formatCode>
                <c:ptCount val="74"/>
                <c:pt idx="0">
                  <c:v>450.43331281000007</c:v>
                </c:pt>
                <c:pt idx="1">
                  <c:v>814.42285994999997</c:v>
                </c:pt>
                <c:pt idx="2">
                  <c:v>424.05729193999991</c:v>
                </c:pt>
                <c:pt idx="3">
                  <c:v>781.23127966044694</c:v>
                </c:pt>
                <c:pt idx="4">
                  <c:v>1939.2317586304468</c:v>
                </c:pt>
                <c:pt idx="5">
                  <c:v>1202.236783240447</c:v>
                </c:pt>
                <c:pt idx="6">
                  <c:v>1422.3457497304469</c:v>
                </c:pt>
                <c:pt idx="7">
                  <c:v>1980.1696765300001</c:v>
                </c:pt>
                <c:pt idx="8">
                  <c:v>2341.2565201300004</c:v>
                </c:pt>
                <c:pt idx="9">
                  <c:v>2953.2760095900003</c:v>
                </c:pt>
                <c:pt idx="10">
                  <c:v>3314.0907684100002</c:v>
                </c:pt>
                <c:pt idx="11">
                  <c:v>2621.5130016347221</c:v>
                </c:pt>
                <c:pt idx="12">
                  <c:v>4247.0187538847222</c:v>
                </c:pt>
                <c:pt idx="13">
                  <c:v>4463.4427681147217</c:v>
                </c:pt>
                <c:pt idx="14">
                  <c:v>6801.5436667647227</c:v>
                </c:pt>
                <c:pt idx="15">
                  <c:v>7775.3854314099999</c:v>
                </c:pt>
                <c:pt idx="16">
                  <c:v>6637.16034492576</c:v>
                </c:pt>
                <c:pt idx="17">
                  <c:v>5155.2207420126497</c:v>
                </c:pt>
                <c:pt idx="18">
                  <c:v>2004.2070152326487</c:v>
                </c:pt>
                <c:pt idx="19">
                  <c:v>1905.1604490560289</c:v>
                </c:pt>
                <c:pt idx="20">
                  <c:v>2206.043593047069</c:v>
                </c:pt>
                <c:pt idx="21">
                  <c:v>2858.4433428601792</c:v>
                </c:pt>
                <c:pt idx="22">
                  <c:v>4689.3786867901799</c:v>
                </c:pt>
                <c:pt idx="23">
                  <c:v>4661.5639955372399</c:v>
                </c:pt>
                <c:pt idx="24">
                  <c:v>4478.8322546204399</c:v>
                </c:pt>
                <c:pt idx="25">
                  <c:v>5446.2428597904391</c:v>
                </c:pt>
                <c:pt idx="26">
                  <c:v>4939.6596470304394</c:v>
                </c:pt>
                <c:pt idx="27">
                  <c:v>10910.751491490009</c:v>
                </c:pt>
                <c:pt idx="28">
                  <c:v>10650.536157140008</c:v>
                </c:pt>
                <c:pt idx="29">
                  <c:v>13509.56813918001</c:v>
                </c:pt>
                <c:pt idx="30">
                  <c:v>12197.283146420006</c:v>
                </c:pt>
                <c:pt idx="31">
                  <c:v>8531.8419509529976</c:v>
                </c:pt>
                <c:pt idx="32">
                  <c:v>12373.002488152997</c:v>
                </c:pt>
                <c:pt idx="33">
                  <c:v>5498.8898972129973</c:v>
                </c:pt>
                <c:pt idx="34">
                  <c:v>6143.9972671829983</c:v>
                </c:pt>
                <c:pt idx="35">
                  <c:v>4777.9365164599967</c:v>
                </c:pt>
                <c:pt idx="36">
                  <c:v>2395.9392208899976</c:v>
                </c:pt>
                <c:pt idx="37">
                  <c:v>6418.0384451399977</c:v>
                </c:pt>
                <c:pt idx="38">
                  <c:v>10884.61387614</c:v>
                </c:pt>
                <c:pt idx="39">
                  <c:v>10505.67055228</c:v>
                </c:pt>
                <c:pt idx="40">
                  <c:v>9344.4171618500004</c:v>
                </c:pt>
                <c:pt idx="41">
                  <c:v>10427.483892530001</c:v>
                </c:pt>
                <c:pt idx="42">
                  <c:v>7130.5905395299997</c:v>
                </c:pt>
                <c:pt idx="43">
                  <c:v>6493.6745509299999</c:v>
                </c:pt>
                <c:pt idx="44">
                  <c:v>6909.9980719300002</c:v>
                </c:pt>
                <c:pt idx="45">
                  <c:v>6214.4389769999998</c:v>
                </c:pt>
                <c:pt idx="46">
                  <c:v>5368.2956299999996</c:v>
                </c:pt>
                <c:pt idx="47">
                  <c:v>6147.826814</c:v>
                </c:pt>
                <c:pt idx="48">
                  <c:v>5077.5628359999992</c:v>
                </c:pt>
                <c:pt idx="49">
                  <c:v>3360.4619794559999</c:v>
                </c:pt>
                <c:pt idx="50">
                  <c:v>3072.051381455999</c:v>
                </c:pt>
                <c:pt idx="51">
                  <c:v>2075.2137134559989</c:v>
                </c:pt>
                <c:pt idx="52">
                  <c:v>3324.2377824659989</c:v>
                </c:pt>
                <c:pt idx="53">
                  <c:v>5219.1812703923888</c:v>
                </c:pt>
                <c:pt idx="54">
                  <c:v>5290.8137841527705</c:v>
                </c:pt>
                <c:pt idx="55">
                  <c:v>2475.8018167716009</c:v>
                </c:pt>
                <c:pt idx="56">
                  <c:v>1742.1939671016003</c:v>
                </c:pt>
                <c:pt idx="57">
                  <c:v>2142.1697833892104</c:v>
                </c:pt>
                <c:pt idx="58">
                  <c:v>3901.8066649888301</c:v>
                </c:pt>
                <c:pt idx="59">
                  <c:v>6360.8968503023843</c:v>
                </c:pt>
                <c:pt idx="60">
                  <c:v>8765.5408075953637</c:v>
                </c:pt>
                <c:pt idx="61">
                  <c:v>7813.2374329905851</c:v>
                </c:pt>
                <c:pt idx="62">
                  <c:v>5658.725783830585</c:v>
                </c:pt>
                <c:pt idx="63">
                  <c:v>5244.5007528386977</c:v>
                </c:pt>
                <c:pt idx="64">
                  <c:v>8813.6564750157158</c:v>
                </c:pt>
                <c:pt idx="65">
                  <c:v>10744.567204884996</c:v>
                </c:pt>
                <c:pt idx="66">
                  <c:v>13190.386024291256</c:v>
                </c:pt>
                <c:pt idx="67">
                  <c:v>10990.370689521958</c:v>
                </c:pt>
                <c:pt idx="68">
                  <c:v>5679.5682524680797</c:v>
                </c:pt>
                <c:pt idx="69">
                  <c:v>5628.6381636327606</c:v>
                </c:pt>
                <c:pt idx="70">
                  <c:v>3490.1803741965014</c:v>
                </c:pt>
                <c:pt idx="71">
                  <c:v>8851.185481900131</c:v>
                </c:pt>
                <c:pt idx="72">
                  <c:v>13086.593079150101</c:v>
                </c:pt>
                <c:pt idx="73">
                  <c:v>12647.970076030922</c:v>
                </c:pt>
              </c:numCache>
            </c:numRef>
          </c:val>
          <c:extLst>
            <c:ext xmlns:c16="http://schemas.microsoft.com/office/drawing/2014/chart" uri="{C3380CC4-5D6E-409C-BE32-E72D297353CC}">
              <c16:uniqueId val="{00000000-171B-4100-8005-7A6A29A665A3}"/>
            </c:ext>
          </c:extLst>
        </c:ser>
        <c:ser>
          <c:idx val="2"/>
          <c:order val="2"/>
          <c:tx>
            <c:strRef>
              <c:f>Anual!$O$2</c:f>
              <c:strCache>
                <c:ptCount val="1"/>
                <c:pt idx="0">
                  <c:v>Reinvestment of earnings</c:v>
                </c:pt>
              </c:strCache>
            </c:strRef>
          </c:tx>
          <c:spPr>
            <a:solidFill>
              <a:srgbClr val="00B050"/>
            </a:solidFill>
            <a:ln>
              <a:noFill/>
            </a:ln>
            <a:effectLst/>
          </c:spPr>
          <c:invertIfNegative val="0"/>
          <c:cat>
            <c:numRef>
              <c:f>Anual!$A$12:$A$85</c:f>
              <c:numCache>
                <c:formatCode>0</c:formatCode>
                <c:ptCount val="74"/>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Anual!$O$12:$O$85</c:f>
              <c:numCache>
                <c:formatCode>#,##0.00</c:formatCode>
                <c:ptCount val="74"/>
                <c:pt idx="0">
                  <c:v>4699.3217460522292</c:v>
                </c:pt>
                <c:pt idx="1">
                  <c:v>5517.1921980323195</c:v>
                </c:pt>
                <c:pt idx="2">
                  <c:v>6098.8846602899903</c:v>
                </c:pt>
                <c:pt idx="3">
                  <c:v>4870.4835056964284</c:v>
                </c:pt>
                <c:pt idx="4">
                  <c:v>6733.1973097993177</c:v>
                </c:pt>
                <c:pt idx="5">
                  <c:v>5587.0947913514283</c:v>
                </c:pt>
                <c:pt idx="6">
                  <c:v>5064.3119646503674</c:v>
                </c:pt>
                <c:pt idx="7">
                  <c:v>3170.3348749287002</c:v>
                </c:pt>
                <c:pt idx="8">
                  <c:v>2538.0427471719504</c:v>
                </c:pt>
                <c:pt idx="9">
                  <c:v>4007.8309518873903</c:v>
                </c:pt>
                <c:pt idx="10">
                  <c:v>4259.3381187610103</c:v>
                </c:pt>
                <c:pt idx="11">
                  <c:v>7057.835370774621</c:v>
                </c:pt>
                <c:pt idx="12">
                  <c:v>6831.49418960004</c:v>
                </c:pt>
                <c:pt idx="13">
                  <c:v>6903.9849313452596</c:v>
                </c:pt>
                <c:pt idx="14">
                  <c:v>5955.7889548746416</c:v>
                </c:pt>
                <c:pt idx="15">
                  <c:v>7950.8741311618724</c:v>
                </c:pt>
                <c:pt idx="16">
                  <c:v>7565.7924871489604</c:v>
                </c:pt>
                <c:pt idx="17">
                  <c:v>8220.7710354762203</c:v>
                </c:pt>
                <c:pt idx="18">
                  <c:v>10761.41745214726</c:v>
                </c:pt>
                <c:pt idx="19">
                  <c:v>9701.0050954591807</c:v>
                </c:pt>
                <c:pt idx="20">
                  <c:v>10176.696095261261</c:v>
                </c:pt>
                <c:pt idx="21">
                  <c:v>7567.9551327331592</c:v>
                </c:pt>
                <c:pt idx="22">
                  <c:v>7421.5679386763595</c:v>
                </c:pt>
                <c:pt idx="23">
                  <c:v>6332.0217416565665</c:v>
                </c:pt>
                <c:pt idx="24">
                  <c:v>8567.2283025739453</c:v>
                </c:pt>
                <c:pt idx="25">
                  <c:v>9408.5749142535569</c:v>
                </c:pt>
                <c:pt idx="26">
                  <c:v>8964.5276020950369</c:v>
                </c:pt>
                <c:pt idx="27">
                  <c:v>12225.338559815569</c:v>
                </c:pt>
                <c:pt idx="28">
                  <c:v>10149.39769655843</c:v>
                </c:pt>
                <c:pt idx="29">
                  <c:v>12575.42186660012</c:v>
                </c:pt>
                <c:pt idx="30">
                  <c:v>13568.99222279583</c:v>
                </c:pt>
                <c:pt idx="31">
                  <c:v>12203.33103480393</c:v>
                </c:pt>
                <c:pt idx="32">
                  <c:v>11225.52935379369</c:v>
                </c:pt>
                <c:pt idx="33">
                  <c:v>9774.5139585239504</c:v>
                </c:pt>
                <c:pt idx="34">
                  <c:v>8501.0527863134594</c:v>
                </c:pt>
                <c:pt idx="35">
                  <c:v>7628.61325022855</c:v>
                </c:pt>
                <c:pt idx="36">
                  <c:v>7493.4037626724103</c:v>
                </c:pt>
                <c:pt idx="37">
                  <c:v>7589.35996101213</c:v>
                </c:pt>
                <c:pt idx="38">
                  <c:v>6030.8328964172488</c:v>
                </c:pt>
                <c:pt idx="39">
                  <c:v>5403.6225028194913</c:v>
                </c:pt>
                <c:pt idx="40">
                  <c:v>4013.0799726738978</c:v>
                </c:pt>
                <c:pt idx="41">
                  <c:v>2314.9200224921428</c:v>
                </c:pt>
                <c:pt idx="42">
                  <c:v>1794.8292104004411</c:v>
                </c:pt>
                <c:pt idx="43">
                  <c:v>1488.0919588910829</c:v>
                </c:pt>
                <c:pt idx="44">
                  <c:v>2274.1035090858068</c:v>
                </c:pt>
                <c:pt idx="45">
                  <c:v>2761.6013884031117</c:v>
                </c:pt>
                <c:pt idx="46">
                  <c:v>3529.2649785238464</c:v>
                </c:pt>
                <c:pt idx="47">
                  <c:v>2662.8927266234364</c:v>
                </c:pt>
                <c:pt idx="48">
                  <c:v>3069.856152250356</c:v>
                </c:pt>
                <c:pt idx="49">
                  <c:v>3292.6920160410864</c:v>
                </c:pt>
                <c:pt idx="50">
                  <c:v>3755.800777800986</c:v>
                </c:pt>
                <c:pt idx="51">
                  <c:v>4104.9608436777717</c:v>
                </c:pt>
                <c:pt idx="52">
                  <c:v>5348.1833558808812</c:v>
                </c:pt>
                <c:pt idx="53">
                  <c:v>6004.2274777657713</c:v>
                </c:pt>
                <c:pt idx="54">
                  <c:v>5820.5834213507715</c:v>
                </c:pt>
                <c:pt idx="55">
                  <c:v>6261.6778829195755</c:v>
                </c:pt>
                <c:pt idx="56">
                  <c:v>4876.1037688663055</c:v>
                </c:pt>
                <c:pt idx="57">
                  <c:v>4892.7607066262553</c:v>
                </c:pt>
                <c:pt idx="58">
                  <c:v>5605.285321674125</c:v>
                </c:pt>
                <c:pt idx="59">
                  <c:v>5372.121166290628</c:v>
                </c:pt>
                <c:pt idx="60">
                  <c:v>6095.0580218591376</c:v>
                </c:pt>
                <c:pt idx="61">
                  <c:v>5740.6343057944578</c:v>
                </c:pt>
                <c:pt idx="62">
                  <c:v>4516.2008639982287</c:v>
                </c:pt>
                <c:pt idx="63">
                  <c:v>5266.8840470265905</c:v>
                </c:pt>
                <c:pt idx="64">
                  <c:v>4676.8063221311613</c:v>
                </c:pt>
                <c:pt idx="65">
                  <c:v>5922.6405276269306</c:v>
                </c:pt>
                <c:pt idx="66">
                  <c:v>5789.4593970840251</c:v>
                </c:pt>
                <c:pt idx="67">
                  <c:v>4527.9657647024496</c:v>
                </c:pt>
                <c:pt idx="68">
                  <c:v>5079.9273586172103</c:v>
                </c:pt>
                <c:pt idx="69">
                  <c:v>5198.3026612886897</c:v>
                </c:pt>
                <c:pt idx="70">
                  <c:v>7519.3264426012547</c:v>
                </c:pt>
                <c:pt idx="71">
                  <c:v>10776.75007599592</c:v>
                </c:pt>
                <c:pt idx="72">
                  <c:v>11913.24517627637</c:v>
                </c:pt>
                <c:pt idx="73">
                  <c:v>10842.842795481551</c:v>
                </c:pt>
              </c:numCache>
            </c:numRef>
          </c:val>
          <c:extLst>
            <c:ext xmlns:c16="http://schemas.microsoft.com/office/drawing/2014/chart" uri="{C3380CC4-5D6E-409C-BE32-E72D297353CC}">
              <c16:uniqueId val="{00000001-171B-4100-8005-7A6A29A665A3}"/>
            </c:ext>
          </c:extLst>
        </c:ser>
        <c:ser>
          <c:idx val="3"/>
          <c:order val="3"/>
          <c:tx>
            <c:strRef>
              <c:f>Anual!$P$2</c:f>
              <c:strCache>
                <c:ptCount val="1"/>
                <c:pt idx="0">
                  <c:v>Debt instruments</c:v>
                </c:pt>
              </c:strCache>
            </c:strRef>
          </c:tx>
          <c:spPr>
            <a:solidFill>
              <a:srgbClr val="EF5FA7"/>
            </a:solidFill>
            <a:ln>
              <a:noFill/>
            </a:ln>
            <a:effectLst/>
          </c:spPr>
          <c:invertIfNegative val="0"/>
          <c:cat>
            <c:numRef>
              <c:f>Anual!$A$12:$A$85</c:f>
              <c:numCache>
                <c:formatCode>0</c:formatCode>
                <c:ptCount val="74"/>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Anual!$P$12:$P$85</c:f>
              <c:numCache>
                <c:formatCode>#,##0.00</c:formatCode>
                <c:ptCount val="74"/>
                <c:pt idx="0">
                  <c:v>-614.67205394542805</c:v>
                </c:pt>
                <c:pt idx="1">
                  <c:v>33.403740809823709</c:v>
                </c:pt>
                <c:pt idx="2">
                  <c:v>-938.43914825065531</c:v>
                </c:pt>
                <c:pt idx="3">
                  <c:v>339.1170435962307</c:v>
                </c:pt>
                <c:pt idx="4">
                  <c:v>279.07716908925698</c:v>
                </c:pt>
                <c:pt idx="5">
                  <c:v>-632.47133964749673</c:v>
                </c:pt>
                <c:pt idx="6">
                  <c:v>191.52852429121435</c:v>
                </c:pt>
                <c:pt idx="7">
                  <c:v>-395.17106809208957</c:v>
                </c:pt>
                <c:pt idx="8">
                  <c:v>-254.15390982496291</c:v>
                </c:pt>
                <c:pt idx="9">
                  <c:v>897.09736105909508</c:v>
                </c:pt>
                <c:pt idx="10">
                  <c:v>582.41344732827702</c:v>
                </c:pt>
                <c:pt idx="11">
                  <c:v>865.87621606827076</c:v>
                </c:pt>
                <c:pt idx="12">
                  <c:v>1192.9042955992788</c:v>
                </c:pt>
                <c:pt idx="13">
                  <c:v>1767.3010692586358</c:v>
                </c:pt>
                <c:pt idx="14">
                  <c:v>2297.5772864884966</c:v>
                </c:pt>
                <c:pt idx="15">
                  <c:v>3085.518388796977</c:v>
                </c:pt>
                <c:pt idx="16">
                  <c:v>2782.1213070546446</c:v>
                </c:pt>
                <c:pt idx="17">
                  <c:v>1552.6988966834449</c:v>
                </c:pt>
                <c:pt idx="18">
                  <c:v>428.4308948181698</c:v>
                </c:pt>
                <c:pt idx="19">
                  <c:v>1144.1564543738259</c:v>
                </c:pt>
                <c:pt idx="20">
                  <c:v>1847.7377186320432</c:v>
                </c:pt>
                <c:pt idx="21">
                  <c:v>4345.0731038010636</c:v>
                </c:pt>
                <c:pt idx="22">
                  <c:v>5050.3653579000302</c:v>
                </c:pt>
                <c:pt idx="23">
                  <c:v>3855.8574198311812</c:v>
                </c:pt>
                <c:pt idx="24">
                  <c:v>3506.9700911361942</c:v>
                </c:pt>
                <c:pt idx="25">
                  <c:v>2057.7307782417429</c:v>
                </c:pt>
                <c:pt idx="26">
                  <c:v>2246.9812390149123</c:v>
                </c:pt>
                <c:pt idx="27">
                  <c:v>3233.3733375217412</c:v>
                </c:pt>
                <c:pt idx="28">
                  <c:v>3394.7632290452411</c:v>
                </c:pt>
                <c:pt idx="29">
                  <c:v>4110.6018999060625</c:v>
                </c:pt>
                <c:pt idx="30">
                  <c:v>6642.9201619342148</c:v>
                </c:pt>
                <c:pt idx="31">
                  <c:v>11066.797690303916</c:v>
                </c:pt>
                <c:pt idx="32">
                  <c:v>11209.54588451328</c:v>
                </c:pt>
                <c:pt idx="33">
                  <c:v>11860.960253993628</c:v>
                </c:pt>
                <c:pt idx="34">
                  <c:v>11954.747869928819</c:v>
                </c:pt>
                <c:pt idx="35">
                  <c:v>8714.2070773295109</c:v>
                </c:pt>
                <c:pt idx="36">
                  <c:v>9203.4065597945792</c:v>
                </c:pt>
                <c:pt idx="37">
                  <c:v>9039.7964260273402</c:v>
                </c:pt>
                <c:pt idx="38">
                  <c:v>7217.3265020251101</c:v>
                </c:pt>
                <c:pt idx="39">
                  <c:v>9618.5387938551103</c:v>
                </c:pt>
                <c:pt idx="40">
                  <c:v>8842.7575250295486</c:v>
                </c:pt>
                <c:pt idx="41">
                  <c:v>8153.9889390790295</c:v>
                </c:pt>
                <c:pt idx="42">
                  <c:v>14275.894913403379</c:v>
                </c:pt>
                <c:pt idx="43">
                  <c:v>9784.519119271552</c:v>
                </c:pt>
                <c:pt idx="44">
                  <c:v>10268.542340275213</c:v>
                </c:pt>
                <c:pt idx="45">
                  <c:v>10145.284472499075</c:v>
                </c:pt>
                <c:pt idx="46">
                  <c:v>3301.0156550260917</c:v>
                </c:pt>
                <c:pt idx="47">
                  <c:v>2552.1126218657087</c:v>
                </c:pt>
                <c:pt idx="48">
                  <c:v>1469.091551780602</c:v>
                </c:pt>
                <c:pt idx="49">
                  <c:v>-592.3291699980881</c:v>
                </c:pt>
                <c:pt idx="50">
                  <c:v>-1637.4215233550042</c:v>
                </c:pt>
                <c:pt idx="51">
                  <c:v>-942.99103892126413</c:v>
                </c:pt>
                <c:pt idx="52">
                  <c:v>483.86536423709299</c:v>
                </c:pt>
                <c:pt idx="53">
                  <c:v>-3057.5482266637769</c:v>
                </c:pt>
                <c:pt idx="54">
                  <c:v>-2265.558708200107</c:v>
                </c:pt>
                <c:pt idx="55">
                  <c:v>-794.84776464232777</c:v>
                </c:pt>
                <c:pt idx="56">
                  <c:v>-2377.3686898794772</c:v>
                </c:pt>
                <c:pt idx="57">
                  <c:v>3360.4811307894129</c:v>
                </c:pt>
                <c:pt idx="58">
                  <c:v>3070.9422052757855</c:v>
                </c:pt>
                <c:pt idx="59">
                  <c:v>1846.0729621668979</c:v>
                </c:pt>
                <c:pt idx="60">
                  <c:v>2984.3735403323794</c:v>
                </c:pt>
                <c:pt idx="61">
                  <c:v>2569.6328298247809</c:v>
                </c:pt>
                <c:pt idx="62">
                  <c:v>2324.9993270795285</c:v>
                </c:pt>
                <c:pt idx="63">
                  <c:v>936.01248875267709</c:v>
                </c:pt>
                <c:pt idx="64">
                  <c:v>602.10495898502006</c:v>
                </c:pt>
                <c:pt idx="65">
                  <c:v>-810.82889635941194</c:v>
                </c:pt>
                <c:pt idx="66">
                  <c:v>-25.829634612885002</c:v>
                </c:pt>
                <c:pt idx="67">
                  <c:v>414.68497028623602</c:v>
                </c:pt>
                <c:pt idx="68">
                  <c:v>1245.6752885836811</c:v>
                </c:pt>
                <c:pt idx="69">
                  <c:v>3325.9365032162809</c:v>
                </c:pt>
                <c:pt idx="70">
                  <c:v>3048.9246457585368</c:v>
                </c:pt>
                <c:pt idx="71">
                  <c:v>1236.9674002550942</c:v>
                </c:pt>
                <c:pt idx="72">
                  <c:v>-4432.3356978718557</c:v>
                </c:pt>
                <c:pt idx="73">
                  <c:v>-4605.3825669868265</c:v>
                </c:pt>
              </c:numCache>
            </c:numRef>
          </c:val>
          <c:extLst>
            <c:ext xmlns:c16="http://schemas.microsoft.com/office/drawing/2014/chart" uri="{C3380CC4-5D6E-409C-BE32-E72D297353CC}">
              <c16:uniqueId val="{00000002-171B-4100-8005-7A6A29A665A3}"/>
            </c:ext>
          </c:extLst>
        </c:ser>
        <c:dLbls>
          <c:showLegendKey val="0"/>
          <c:showVal val="0"/>
          <c:showCatName val="0"/>
          <c:showSerName val="0"/>
          <c:showPercent val="0"/>
          <c:showBubbleSize val="0"/>
        </c:dLbls>
        <c:gapWidth val="50"/>
        <c:overlap val="100"/>
        <c:axId val="1566234207"/>
        <c:axId val="414426608"/>
      </c:barChart>
      <c:lineChart>
        <c:grouping val="standard"/>
        <c:varyColors val="0"/>
        <c:ser>
          <c:idx val="0"/>
          <c:order val="0"/>
          <c:tx>
            <c:strRef>
              <c:f>Anual!$M$2</c:f>
              <c:strCache>
                <c:ptCount val="1"/>
                <c:pt idx="0">
                  <c:v>FDI</c:v>
                </c:pt>
              </c:strCache>
            </c:strRef>
          </c:tx>
          <c:spPr>
            <a:ln w="22225" cap="rnd">
              <a:solidFill>
                <a:schemeClr val="accent1"/>
              </a:solidFill>
              <a:round/>
            </a:ln>
            <a:effectLst/>
          </c:spPr>
          <c:marker>
            <c:symbol val="none"/>
          </c:marker>
          <c:cat>
            <c:strRef>
              <c:f>Anual!$G$12:$G$85</c:f>
              <c:strCache>
                <c:ptCount val="74"/>
                <c:pt idx="0">
                  <c:v>mar.2005</c:v>
                </c:pt>
                <c:pt idx="1">
                  <c:v>jun.2005</c:v>
                </c:pt>
                <c:pt idx="2">
                  <c:v>sept.2005</c:v>
                </c:pt>
                <c:pt idx="3">
                  <c:v>dic.2005</c:v>
                </c:pt>
                <c:pt idx="4">
                  <c:v>mar.2006</c:v>
                </c:pt>
                <c:pt idx="5">
                  <c:v>jun.2006</c:v>
                </c:pt>
                <c:pt idx="6">
                  <c:v>sept.2006</c:v>
                </c:pt>
                <c:pt idx="7">
                  <c:v>dic.2006</c:v>
                </c:pt>
                <c:pt idx="8">
                  <c:v>mar.2007</c:v>
                </c:pt>
                <c:pt idx="9">
                  <c:v>jun.2007</c:v>
                </c:pt>
                <c:pt idx="10">
                  <c:v>sept.2007</c:v>
                </c:pt>
                <c:pt idx="11">
                  <c:v>dic.2007</c:v>
                </c:pt>
                <c:pt idx="12">
                  <c:v>mar.2008</c:v>
                </c:pt>
                <c:pt idx="13">
                  <c:v>jun.2008</c:v>
                </c:pt>
                <c:pt idx="14">
                  <c:v>sept.2008</c:v>
                </c:pt>
                <c:pt idx="15">
                  <c:v>dic.2008</c:v>
                </c:pt>
                <c:pt idx="16">
                  <c:v>mar.2009</c:v>
                </c:pt>
                <c:pt idx="17">
                  <c:v>jun.2009</c:v>
                </c:pt>
                <c:pt idx="18">
                  <c:v>sept.2009</c:v>
                </c:pt>
                <c:pt idx="19">
                  <c:v>dic.2009</c:v>
                </c:pt>
                <c:pt idx="20">
                  <c:v>mar.2010</c:v>
                </c:pt>
                <c:pt idx="21">
                  <c:v>jun.2010</c:v>
                </c:pt>
                <c:pt idx="22">
                  <c:v>sept.2010</c:v>
                </c:pt>
                <c:pt idx="23">
                  <c:v>dic.2010</c:v>
                </c:pt>
                <c:pt idx="24">
                  <c:v>mar.2011</c:v>
                </c:pt>
                <c:pt idx="25">
                  <c:v>jun.2011</c:v>
                </c:pt>
                <c:pt idx="26">
                  <c:v>sept.2011</c:v>
                </c:pt>
                <c:pt idx="27">
                  <c:v>dic.2011</c:v>
                </c:pt>
                <c:pt idx="28">
                  <c:v>mar.2012</c:v>
                </c:pt>
                <c:pt idx="29">
                  <c:v>jun.2012</c:v>
                </c:pt>
                <c:pt idx="30">
                  <c:v>sept.2012</c:v>
                </c:pt>
                <c:pt idx="31">
                  <c:v>dic.2012</c:v>
                </c:pt>
                <c:pt idx="32">
                  <c:v>mar.2013</c:v>
                </c:pt>
                <c:pt idx="33">
                  <c:v>jun.2013</c:v>
                </c:pt>
                <c:pt idx="34">
                  <c:v>sept.2013</c:v>
                </c:pt>
                <c:pt idx="35">
                  <c:v>dic.2013</c:v>
                </c:pt>
                <c:pt idx="36">
                  <c:v>mar.2014</c:v>
                </c:pt>
                <c:pt idx="37">
                  <c:v>jun.2014</c:v>
                </c:pt>
                <c:pt idx="38">
                  <c:v>sept.2014</c:v>
                </c:pt>
                <c:pt idx="39">
                  <c:v>dic.2014</c:v>
                </c:pt>
                <c:pt idx="40">
                  <c:v>mar.2015</c:v>
                </c:pt>
                <c:pt idx="41">
                  <c:v>jun.2015</c:v>
                </c:pt>
                <c:pt idx="42">
                  <c:v>sept.2015</c:v>
                </c:pt>
                <c:pt idx="43">
                  <c:v>dic.2015</c:v>
                </c:pt>
                <c:pt idx="44">
                  <c:v>mar.2016</c:v>
                </c:pt>
                <c:pt idx="45">
                  <c:v>jun.2016</c:v>
                </c:pt>
                <c:pt idx="46">
                  <c:v>sept.2016</c:v>
                </c:pt>
                <c:pt idx="47">
                  <c:v>dic.2016</c:v>
                </c:pt>
                <c:pt idx="48">
                  <c:v>mar.2017</c:v>
                </c:pt>
                <c:pt idx="49">
                  <c:v>jun.2017</c:v>
                </c:pt>
                <c:pt idx="50">
                  <c:v>sept.2017</c:v>
                </c:pt>
                <c:pt idx="51">
                  <c:v>dic.2017</c:v>
                </c:pt>
                <c:pt idx="52">
                  <c:v>mar.2018</c:v>
                </c:pt>
                <c:pt idx="53">
                  <c:v>jun.2018</c:v>
                </c:pt>
                <c:pt idx="54">
                  <c:v>sept.2018</c:v>
                </c:pt>
                <c:pt idx="55">
                  <c:v>dic.2018</c:v>
                </c:pt>
                <c:pt idx="56">
                  <c:v>mar.2019</c:v>
                </c:pt>
                <c:pt idx="57">
                  <c:v>jun.2019</c:v>
                </c:pt>
                <c:pt idx="58">
                  <c:v>sept.2019</c:v>
                </c:pt>
                <c:pt idx="59">
                  <c:v>dic.2019</c:v>
                </c:pt>
                <c:pt idx="60">
                  <c:v>mar.2020</c:v>
                </c:pt>
                <c:pt idx="61">
                  <c:v>jun.2020</c:v>
                </c:pt>
                <c:pt idx="62">
                  <c:v>sept.2020</c:v>
                </c:pt>
                <c:pt idx="63">
                  <c:v>dic.2020</c:v>
                </c:pt>
                <c:pt idx="64">
                  <c:v>mar.2021</c:v>
                </c:pt>
                <c:pt idx="65">
                  <c:v>jun.2021</c:v>
                </c:pt>
                <c:pt idx="66">
                  <c:v>sept.2021</c:v>
                </c:pt>
                <c:pt idx="67">
                  <c:v>dic.2021</c:v>
                </c:pt>
                <c:pt idx="68">
                  <c:v>mar.2022</c:v>
                </c:pt>
                <c:pt idx="69">
                  <c:v>jun.2022</c:v>
                </c:pt>
                <c:pt idx="70">
                  <c:v>sept.2022</c:v>
                </c:pt>
                <c:pt idx="71">
                  <c:v>dic.2022</c:v>
                </c:pt>
                <c:pt idx="72">
                  <c:v>mar.2023</c:v>
                </c:pt>
                <c:pt idx="73">
                  <c:v>jun.2023</c:v>
                </c:pt>
              </c:strCache>
            </c:strRef>
          </c:cat>
          <c:val>
            <c:numRef>
              <c:f>Anual!$M$12:$M$85</c:f>
              <c:numCache>
                <c:formatCode>#,##0.00</c:formatCode>
                <c:ptCount val="74"/>
                <c:pt idx="0">
                  <c:v>4535.0830049167989</c:v>
                </c:pt>
                <c:pt idx="1">
                  <c:v>6365.0187987921436</c:v>
                </c:pt>
                <c:pt idx="2">
                  <c:v>5584.5028039793242</c:v>
                </c:pt>
                <c:pt idx="3">
                  <c:v>5990.8318289531007</c:v>
                </c:pt>
                <c:pt idx="4">
                  <c:v>8951.5062375190282</c:v>
                </c:pt>
                <c:pt idx="5">
                  <c:v>6156.8602349443836</c:v>
                </c:pt>
                <c:pt idx="6">
                  <c:v>6678.1862386720331</c:v>
                </c:pt>
                <c:pt idx="7">
                  <c:v>4755.3334833666167</c:v>
                </c:pt>
                <c:pt idx="8">
                  <c:v>4625.1453574769866</c:v>
                </c:pt>
                <c:pt idx="9">
                  <c:v>7858.2043225364814</c:v>
                </c:pt>
                <c:pt idx="10">
                  <c:v>8155.8423344992916</c:v>
                </c:pt>
                <c:pt idx="11">
                  <c:v>10545.22458847762</c:v>
                </c:pt>
                <c:pt idx="12">
                  <c:v>12271.41723908405</c:v>
                </c:pt>
                <c:pt idx="13">
                  <c:v>13134.728768718631</c:v>
                </c:pt>
                <c:pt idx="14">
                  <c:v>15054.909908127869</c:v>
                </c:pt>
                <c:pt idx="15">
                  <c:v>18811.777951368858</c:v>
                </c:pt>
                <c:pt idx="16">
                  <c:v>16985.07413912937</c:v>
                </c:pt>
                <c:pt idx="17">
                  <c:v>14928.690674172318</c:v>
                </c:pt>
                <c:pt idx="18">
                  <c:v>13194.05536219808</c:v>
                </c:pt>
                <c:pt idx="19">
                  <c:v>12750.321998889031</c:v>
                </c:pt>
                <c:pt idx="20">
                  <c:v>14230.477406940379</c:v>
                </c:pt>
                <c:pt idx="21">
                  <c:v>14771.4715793944</c:v>
                </c:pt>
                <c:pt idx="22">
                  <c:v>17161.311983366559</c:v>
                </c:pt>
                <c:pt idx="23">
                  <c:v>14849.44315702498</c:v>
                </c:pt>
                <c:pt idx="24">
                  <c:v>16553.030648330569</c:v>
                </c:pt>
                <c:pt idx="25">
                  <c:v>16912.548552285742</c:v>
                </c:pt>
                <c:pt idx="26">
                  <c:v>16151.1684881404</c:v>
                </c:pt>
                <c:pt idx="27">
                  <c:v>26369.463388827287</c:v>
                </c:pt>
                <c:pt idx="28">
                  <c:v>24194.697082743649</c:v>
                </c:pt>
                <c:pt idx="29">
                  <c:v>30195.59190568616</c:v>
                </c:pt>
                <c:pt idx="30">
                  <c:v>32409.195531150021</c:v>
                </c:pt>
                <c:pt idx="31">
                  <c:v>31801.970676060817</c:v>
                </c:pt>
                <c:pt idx="32">
                  <c:v>34808.077726459938</c:v>
                </c:pt>
                <c:pt idx="33">
                  <c:v>27134.364109730541</c:v>
                </c:pt>
                <c:pt idx="34">
                  <c:v>26599.797923425242</c:v>
                </c:pt>
                <c:pt idx="35">
                  <c:v>21120.756844018062</c:v>
                </c:pt>
                <c:pt idx="36">
                  <c:v>19092.749543356993</c:v>
                </c:pt>
                <c:pt idx="37">
                  <c:v>23047.19483217947</c:v>
                </c:pt>
                <c:pt idx="38">
                  <c:v>24132.77327458236</c:v>
                </c:pt>
                <c:pt idx="39">
                  <c:v>25527.8318489546</c:v>
                </c:pt>
                <c:pt idx="40">
                  <c:v>22200.254659553448</c:v>
                </c:pt>
                <c:pt idx="41">
                  <c:v>20896.392854101188</c:v>
                </c:pt>
                <c:pt idx="42">
                  <c:v>23201.314663333833</c:v>
                </c:pt>
                <c:pt idx="43">
                  <c:v>17766.285629092639</c:v>
                </c:pt>
                <c:pt idx="44">
                  <c:v>19452.643921291008</c:v>
                </c:pt>
                <c:pt idx="45">
                  <c:v>19121.324837902172</c:v>
                </c:pt>
                <c:pt idx="46">
                  <c:v>12198.57626354993</c:v>
                </c:pt>
                <c:pt idx="47">
                  <c:v>11362.83216248914</c:v>
                </c:pt>
                <c:pt idx="48">
                  <c:v>9616.5105400309603</c:v>
                </c:pt>
                <c:pt idx="49">
                  <c:v>6060.8248254989921</c:v>
                </c:pt>
                <c:pt idx="50">
                  <c:v>5190.430635901972</c:v>
                </c:pt>
                <c:pt idx="51">
                  <c:v>5237.1835182124923</c:v>
                </c:pt>
                <c:pt idx="52">
                  <c:v>9156.286502583971</c:v>
                </c:pt>
                <c:pt idx="53">
                  <c:v>8165.8605214943991</c:v>
                </c:pt>
                <c:pt idx="54">
                  <c:v>8845.8384973034499</c:v>
                </c:pt>
                <c:pt idx="55">
                  <c:v>7942.631935048862</c:v>
                </c:pt>
                <c:pt idx="56">
                  <c:v>4240.9290460884331</c:v>
                </c:pt>
                <c:pt idx="57">
                  <c:v>10395.411620804873</c:v>
                </c:pt>
                <c:pt idx="58">
                  <c:v>12578.034191938743</c:v>
                </c:pt>
                <c:pt idx="59">
                  <c:v>13579.090978759908</c:v>
                </c:pt>
                <c:pt idx="60">
                  <c:v>17844.972369786879</c:v>
                </c:pt>
                <c:pt idx="61">
                  <c:v>16123.504568609829</c:v>
                </c:pt>
                <c:pt idx="62">
                  <c:v>12499.925974908339</c:v>
                </c:pt>
                <c:pt idx="63">
                  <c:v>11447.397288617971</c:v>
                </c:pt>
                <c:pt idx="64">
                  <c:v>14092.567756131901</c:v>
                </c:pt>
                <c:pt idx="65">
                  <c:v>15856.3788361525</c:v>
                </c:pt>
                <c:pt idx="66">
                  <c:v>18954.015786762382</c:v>
                </c:pt>
                <c:pt idx="67">
                  <c:v>15933.021424510629</c:v>
                </c:pt>
                <c:pt idx="68">
                  <c:v>12005.170899668959</c:v>
                </c:pt>
                <c:pt idx="69">
                  <c:v>14152.877328137729</c:v>
                </c:pt>
                <c:pt idx="70">
                  <c:v>14058.431462556291</c:v>
                </c:pt>
                <c:pt idx="71">
                  <c:v>20864.90295815115</c:v>
                </c:pt>
                <c:pt idx="72">
                  <c:v>20567.502557554621</c:v>
                </c:pt>
                <c:pt idx="73">
                  <c:v>18885.430304525649</c:v>
                </c:pt>
              </c:numCache>
            </c:numRef>
          </c:val>
          <c:smooth val="0"/>
          <c:extLst>
            <c:ext xmlns:c16="http://schemas.microsoft.com/office/drawing/2014/chart" uri="{C3380CC4-5D6E-409C-BE32-E72D297353CC}">
              <c16:uniqueId val="{00000003-171B-4100-8005-7A6A29A665A3}"/>
            </c:ext>
          </c:extLst>
        </c:ser>
        <c:dLbls>
          <c:showLegendKey val="0"/>
          <c:showVal val="0"/>
          <c:showCatName val="0"/>
          <c:showSerName val="0"/>
          <c:showPercent val="0"/>
          <c:showBubbleSize val="0"/>
        </c:dLbls>
        <c:marker val="1"/>
        <c:smooth val="0"/>
        <c:axId val="1566234207"/>
        <c:axId val="414426608"/>
      </c:lineChart>
      <c:catAx>
        <c:axId val="1566234207"/>
        <c:scaling>
          <c:orientation val="minMax"/>
        </c:scaling>
        <c:delete val="0"/>
        <c:axPos val="b"/>
        <c:numFmt formatCode="0" sourceLinked="0"/>
        <c:majorTickMark val="none"/>
        <c:minorTickMark val="none"/>
        <c:tickLblPos val="low"/>
        <c:spPr>
          <a:noFill/>
          <a:ln w="9525" cap="flat" cmpd="sng" algn="ctr">
            <a:solidFill>
              <a:srgbClr val="000000"/>
            </a:solidFill>
            <a:round/>
          </a:ln>
          <a:effectLst/>
        </c:spPr>
        <c:txPr>
          <a:bodyPr rot="-5400000" spcFirstLastPara="1" vertOverflow="ellipsis" wrap="square" anchor="ctr" anchorCtr="1"/>
          <a:lstStyle/>
          <a:p>
            <a:pPr>
              <a:defRPr sz="1200" b="0" i="0" u="none" strike="noStrike" kern="1200" baseline="0">
                <a:solidFill>
                  <a:srgbClr val="000000"/>
                </a:solidFill>
                <a:latin typeface="gobCL" panose="02000603050000020004"/>
                <a:ea typeface="Helvetica"/>
                <a:cs typeface="Helvetica"/>
              </a:defRPr>
            </a:pPr>
            <a:endParaRPr lang="es-CL"/>
          </a:p>
        </c:txPr>
        <c:crossAx val="414426608"/>
        <c:crosses val="autoZero"/>
        <c:auto val="1"/>
        <c:lblAlgn val="ctr"/>
        <c:lblOffset val="100"/>
        <c:tickLblSkip val="4"/>
        <c:noMultiLvlLbl val="0"/>
      </c:catAx>
      <c:valAx>
        <c:axId val="414426608"/>
        <c:scaling>
          <c:orientation val="minMax"/>
        </c:scaling>
        <c:delete val="0"/>
        <c:axPos val="l"/>
        <c:majorGridlines>
          <c:spPr>
            <a:ln w="9525" cap="flat" cmpd="sng" algn="ctr">
              <a:solidFill>
                <a:sysClr val="window" lastClr="FFFFFF">
                  <a:lumMod val="65000"/>
                </a:sysClr>
              </a:solidFill>
              <a:prstDash val="solid"/>
              <a:round/>
              <a:headEnd type="none" w="med" len="med"/>
              <a:tailEnd type="none" w="med" len="me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0000"/>
                </a:solidFill>
                <a:latin typeface="gobCL" panose="02000603050000020004"/>
                <a:ea typeface="Helvetica"/>
                <a:cs typeface="Helvetica"/>
              </a:defRPr>
            </a:pPr>
            <a:endParaRPr lang="es-CL"/>
          </a:p>
        </c:txPr>
        <c:crossAx val="156623420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gobCL" panose="02000603050000020004"/>
              <a:ea typeface="Helvetica"/>
              <a:cs typeface="Helvetica"/>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200">
          <a:solidFill>
            <a:srgbClr val="000000"/>
          </a:solidFill>
          <a:latin typeface="gobCL" panose="02000603050000020004"/>
          <a:ea typeface="Helvetica"/>
          <a:cs typeface="Helvetica"/>
        </a:defRPr>
      </a:pPr>
      <a:endParaRPr lang="es-C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b="1"/>
              <a:t>Concesiones</a:t>
            </a:r>
            <a:r>
              <a:rPr lang="es-CL" b="1" baseline="0"/>
              <a:t> 1993  - 2022</a:t>
            </a:r>
            <a:endParaRPr lang="es-CL" b="1"/>
          </a:p>
          <a:p>
            <a:pPr>
              <a:defRPr/>
            </a:pPr>
            <a:r>
              <a:rPr lang="es-CL"/>
              <a:t>(Cifras en USD)</a:t>
            </a:r>
          </a:p>
        </c:rich>
      </c:tx>
      <c:layout>
        <c:manualLayout>
          <c:xMode val="edge"/>
          <c:yMode val="edge"/>
          <c:x val="0.29738188976377955"/>
          <c:y val="3.240740740740740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lineChart>
        <c:grouping val="standard"/>
        <c:varyColors val="0"/>
        <c:ser>
          <c:idx val="0"/>
          <c:order val="0"/>
          <c:tx>
            <c:v>Extranjeras</c:v>
          </c:tx>
          <c:spPr>
            <a:ln w="28575" cap="rnd">
              <a:solidFill>
                <a:schemeClr val="accent1"/>
              </a:solidFill>
              <a:round/>
            </a:ln>
            <a:effectLst/>
          </c:spPr>
          <c:marker>
            <c:symbol val="none"/>
          </c:marker>
          <c:cat>
            <c:numRef>
              <c:f>Hoja1!$B$33:$AE$33</c:f>
              <c:numCache>
                <c:formatCode>General</c:formatCode>
                <c:ptCount val="3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numCache>
            </c:numRef>
          </c:cat>
          <c:val>
            <c:numRef>
              <c:f>Hoja1!$B$49:$AE$49</c:f>
              <c:numCache>
                <c:formatCode>_(* #,##0_);_(* \(#,##0\);_(* "-"_);_(@_)</c:formatCode>
                <c:ptCount val="30"/>
                <c:pt idx="0">
                  <c:v>1995911.4174050791</c:v>
                </c:pt>
                <c:pt idx="1">
                  <c:v>15703086.777008642</c:v>
                </c:pt>
                <c:pt idx="2">
                  <c:v>58449964.899812885</c:v>
                </c:pt>
                <c:pt idx="3">
                  <c:v>138810371.14256155</c:v>
                </c:pt>
                <c:pt idx="4">
                  <c:v>297517616.60203743</c:v>
                </c:pt>
                <c:pt idx="5">
                  <c:v>432374718.07484096</c:v>
                </c:pt>
                <c:pt idx="6">
                  <c:v>612055364.75247192</c:v>
                </c:pt>
                <c:pt idx="7">
                  <c:v>696401997.50889134</c:v>
                </c:pt>
                <c:pt idx="8">
                  <c:v>846898086.50334239</c:v>
                </c:pt>
                <c:pt idx="9">
                  <c:v>602400758.90769637</c:v>
                </c:pt>
                <c:pt idx="10">
                  <c:v>643799675.22545922</c:v>
                </c:pt>
                <c:pt idx="11">
                  <c:v>1029879760.7712126</c:v>
                </c:pt>
                <c:pt idx="12">
                  <c:v>908627739.05297863</c:v>
                </c:pt>
                <c:pt idx="13">
                  <c:v>577906040.10242915</c:v>
                </c:pt>
                <c:pt idx="14">
                  <c:v>352492567.25674772</c:v>
                </c:pt>
                <c:pt idx="15">
                  <c:v>345588989.86973888</c:v>
                </c:pt>
                <c:pt idx="16">
                  <c:v>162072090.57951549</c:v>
                </c:pt>
                <c:pt idx="17">
                  <c:v>242790423.45719814</c:v>
                </c:pt>
                <c:pt idx="18">
                  <c:v>326782717.40307766</c:v>
                </c:pt>
                <c:pt idx="19">
                  <c:v>380273723.74312806</c:v>
                </c:pt>
                <c:pt idx="20">
                  <c:v>443286013.39330232</c:v>
                </c:pt>
                <c:pt idx="21">
                  <c:v>585770046.59604549</c:v>
                </c:pt>
                <c:pt idx="22">
                  <c:v>549113965.96029437</c:v>
                </c:pt>
                <c:pt idx="23">
                  <c:v>696227246.40667772</c:v>
                </c:pt>
                <c:pt idx="24">
                  <c:v>773945269.93441617</c:v>
                </c:pt>
                <c:pt idx="25">
                  <c:v>583981233.55488861</c:v>
                </c:pt>
                <c:pt idx="26">
                  <c:v>618064662.34670007</c:v>
                </c:pt>
                <c:pt idx="27">
                  <c:v>734744914.04765272</c:v>
                </c:pt>
                <c:pt idx="28">
                  <c:v>1075266628.4186976</c:v>
                </c:pt>
                <c:pt idx="29">
                  <c:v>807800605.74089777</c:v>
                </c:pt>
              </c:numCache>
            </c:numRef>
          </c:val>
          <c:smooth val="0"/>
          <c:extLst>
            <c:ext xmlns:c16="http://schemas.microsoft.com/office/drawing/2014/chart" uri="{C3380CC4-5D6E-409C-BE32-E72D297353CC}">
              <c16:uniqueId val="{00000000-B587-4FCC-9F53-DFDDFF79CC68}"/>
            </c:ext>
          </c:extLst>
        </c:ser>
        <c:ser>
          <c:idx val="1"/>
          <c:order val="1"/>
          <c:tx>
            <c:v>Total</c:v>
          </c:tx>
          <c:spPr>
            <a:ln w="28575" cap="rnd">
              <a:solidFill>
                <a:schemeClr val="accent2"/>
              </a:solidFill>
              <a:round/>
            </a:ln>
            <a:effectLst/>
          </c:spPr>
          <c:marker>
            <c:symbol val="none"/>
          </c:marker>
          <c:cat>
            <c:numRef>
              <c:f>Hoja1!$B$33:$AE$33</c:f>
              <c:numCache>
                <c:formatCode>General</c:formatCode>
                <c:ptCount val="3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numCache>
            </c:numRef>
          </c:cat>
          <c:val>
            <c:numRef>
              <c:f>Hoja1!$B$52:$AE$52</c:f>
              <c:numCache>
                <c:formatCode>_(* #,##0_);_(* \(#,##0\);_(* "-"_);_(@_)</c:formatCode>
                <c:ptCount val="30"/>
                <c:pt idx="0">
                  <c:v>1995911.4174050791</c:v>
                </c:pt>
                <c:pt idx="1">
                  <c:v>15703086.777008642</c:v>
                </c:pt>
                <c:pt idx="2">
                  <c:v>75479212.699209556</c:v>
                </c:pt>
                <c:pt idx="3">
                  <c:v>165695155.32190979</c:v>
                </c:pt>
                <c:pt idx="4">
                  <c:v>315641404.72004044</c:v>
                </c:pt>
                <c:pt idx="5">
                  <c:v>441371223.05266327</c:v>
                </c:pt>
                <c:pt idx="6">
                  <c:v>624634405.09365952</c:v>
                </c:pt>
                <c:pt idx="7">
                  <c:v>716451774.63099468</c:v>
                </c:pt>
                <c:pt idx="8">
                  <c:v>853963300.9010613</c:v>
                </c:pt>
                <c:pt idx="9">
                  <c:v>611786512.65623128</c:v>
                </c:pt>
                <c:pt idx="10">
                  <c:v>671094085.31860387</c:v>
                </c:pt>
                <c:pt idx="11">
                  <c:v>1092052175.579824</c:v>
                </c:pt>
                <c:pt idx="12">
                  <c:v>970061213.39494228</c:v>
                </c:pt>
                <c:pt idx="13">
                  <c:v>731326142.23357892</c:v>
                </c:pt>
                <c:pt idx="14">
                  <c:v>502179889.90296876</c:v>
                </c:pt>
                <c:pt idx="15">
                  <c:v>449538072.68066287</c:v>
                </c:pt>
                <c:pt idx="16">
                  <c:v>192252096.84092844</c:v>
                </c:pt>
                <c:pt idx="17">
                  <c:v>355317948.66578269</c:v>
                </c:pt>
                <c:pt idx="18">
                  <c:v>541300785.04750288</c:v>
                </c:pt>
                <c:pt idx="19">
                  <c:v>613590938.03927565</c:v>
                </c:pt>
                <c:pt idx="20">
                  <c:v>673483165.53244936</c:v>
                </c:pt>
                <c:pt idx="21">
                  <c:v>754772236.60042155</c:v>
                </c:pt>
                <c:pt idx="22">
                  <c:v>657177873.63878453</c:v>
                </c:pt>
                <c:pt idx="23">
                  <c:v>814050317.76419902</c:v>
                </c:pt>
                <c:pt idx="24">
                  <c:v>868453575.12940097</c:v>
                </c:pt>
                <c:pt idx="25">
                  <c:v>638045339.39368558</c:v>
                </c:pt>
                <c:pt idx="26">
                  <c:v>684236697.26358795</c:v>
                </c:pt>
                <c:pt idx="27">
                  <c:v>816294684.6875087</c:v>
                </c:pt>
                <c:pt idx="28">
                  <c:v>1162894782.0369678</c:v>
                </c:pt>
                <c:pt idx="29">
                  <c:v>931085139.06269264</c:v>
                </c:pt>
              </c:numCache>
            </c:numRef>
          </c:val>
          <c:smooth val="0"/>
          <c:extLst>
            <c:ext xmlns:c16="http://schemas.microsoft.com/office/drawing/2014/chart" uri="{C3380CC4-5D6E-409C-BE32-E72D297353CC}">
              <c16:uniqueId val="{00000001-B587-4FCC-9F53-DFDDFF79CC68}"/>
            </c:ext>
          </c:extLst>
        </c:ser>
        <c:dLbls>
          <c:showLegendKey val="0"/>
          <c:showVal val="0"/>
          <c:showCatName val="0"/>
          <c:showSerName val="0"/>
          <c:showPercent val="0"/>
          <c:showBubbleSize val="0"/>
        </c:dLbls>
        <c:smooth val="0"/>
        <c:axId val="1000593968"/>
        <c:axId val="948669984"/>
      </c:lineChart>
      <c:catAx>
        <c:axId val="1000593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948669984"/>
        <c:crosses val="autoZero"/>
        <c:auto val="1"/>
        <c:lblAlgn val="ctr"/>
        <c:lblOffset val="100"/>
        <c:noMultiLvlLbl val="0"/>
      </c:catAx>
      <c:valAx>
        <c:axId val="948669984"/>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000593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s-CL" sz="1600" b="1"/>
              <a:t>Proyección</a:t>
            </a:r>
            <a:r>
              <a:rPr lang="es-CL" sz="1600" b="1" baseline="0"/>
              <a:t> de Concesiones </a:t>
            </a:r>
          </a:p>
          <a:p>
            <a:pPr>
              <a:defRPr sz="1600" b="1"/>
            </a:pPr>
            <a:r>
              <a:rPr lang="es-CL" sz="1600" b="0" baseline="0"/>
              <a:t>(USD)</a:t>
            </a:r>
            <a:endParaRPr lang="es-CL" sz="1600" b="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Hoja1!$C$3:$F$3</c:f>
              <c:numCache>
                <c:formatCode>General</c:formatCode>
                <c:ptCount val="4"/>
                <c:pt idx="0">
                  <c:v>2023</c:v>
                </c:pt>
                <c:pt idx="1">
                  <c:v>2024</c:v>
                </c:pt>
                <c:pt idx="2">
                  <c:v>2025</c:v>
                </c:pt>
                <c:pt idx="3">
                  <c:v>2026</c:v>
                </c:pt>
              </c:numCache>
            </c:numRef>
          </c:cat>
          <c:val>
            <c:numRef>
              <c:f>Hoja1!$C$4:$F$4</c:f>
              <c:numCache>
                <c:formatCode>#,##0.00</c:formatCode>
                <c:ptCount val="4"/>
                <c:pt idx="0">
                  <c:v>152671051.5</c:v>
                </c:pt>
                <c:pt idx="1">
                  <c:v>258336198</c:v>
                </c:pt>
                <c:pt idx="2">
                  <c:v>325546750.5</c:v>
                </c:pt>
                <c:pt idx="3">
                  <c:v>325546750.5</c:v>
                </c:pt>
              </c:numCache>
            </c:numRef>
          </c:val>
          <c:smooth val="0"/>
          <c:extLst>
            <c:ext xmlns:c16="http://schemas.microsoft.com/office/drawing/2014/chart" uri="{C3380CC4-5D6E-409C-BE32-E72D297353CC}">
              <c16:uniqueId val="{00000000-2623-408C-9075-E033AAA1D9CE}"/>
            </c:ext>
          </c:extLst>
        </c:ser>
        <c:dLbls>
          <c:showLegendKey val="0"/>
          <c:showVal val="0"/>
          <c:showCatName val="0"/>
          <c:showSerName val="0"/>
          <c:showPercent val="0"/>
          <c:showBubbleSize val="0"/>
        </c:dLbls>
        <c:marker val="1"/>
        <c:smooth val="0"/>
        <c:axId val="519361904"/>
        <c:axId val="519363344"/>
      </c:lineChart>
      <c:catAx>
        <c:axId val="51936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CL"/>
          </a:p>
        </c:txPr>
        <c:crossAx val="519363344"/>
        <c:crosses val="autoZero"/>
        <c:auto val="1"/>
        <c:lblAlgn val="ctr"/>
        <c:lblOffset val="100"/>
        <c:noMultiLvlLbl val="0"/>
      </c:catAx>
      <c:valAx>
        <c:axId val="5193633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519361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sz="1400" b="1" i="0" u="none" strike="noStrike" baseline="0" err="1"/>
              <a:t>Activos</a:t>
            </a:r>
            <a:r>
              <a:rPr lang="en-US" sz="1400" b="1" i="0" u="none" strike="noStrike" baseline="0"/>
              <a:t> de </a:t>
            </a:r>
            <a:r>
              <a:rPr lang="en-US" sz="1400" b="1" i="0" u="none" strike="noStrike" baseline="0" err="1"/>
              <a:t>Fondos</a:t>
            </a:r>
            <a:r>
              <a:rPr lang="en-US" sz="1400" b="1" i="0" u="none" strike="noStrike" baseline="0"/>
              <a:t> de </a:t>
            </a:r>
            <a:r>
              <a:rPr lang="en-US" sz="1400" b="1" i="0" u="none" strike="noStrike" baseline="0" err="1"/>
              <a:t>Pensiones</a:t>
            </a:r>
            <a:r>
              <a:rPr lang="en-US" sz="1400" b="1" i="0" u="none" strike="noStrike" baseline="0"/>
              <a:t> Mercado Local (1)</a:t>
            </a:r>
          </a:p>
          <a:p>
            <a:pPr>
              <a:defRPr/>
            </a:pPr>
            <a:r>
              <a:rPr lang="en-US" sz="1200"/>
              <a:t>(% del PIB)</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s-CL"/>
        </a:p>
      </c:txPr>
    </c:title>
    <c:autoTitleDeleted val="0"/>
    <c:plotArea>
      <c:layout/>
      <c:areaChart>
        <c:grouping val="stacked"/>
        <c:varyColors val="0"/>
        <c:ser>
          <c:idx val="9"/>
          <c:order val="9"/>
          <c:tx>
            <c:strRef>
              <c:f>Simulación!$Q$13</c:f>
              <c:strCache>
                <c:ptCount val="1"/>
                <c:pt idx="0">
                  <c:v>Aux 1</c:v>
                </c:pt>
              </c:strCache>
            </c:strRef>
          </c:tx>
          <c:spPr>
            <a:noFill/>
            <a:ln>
              <a:noFill/>
            </a:ln>
            <a:effectLst/>
          </c:spPr>
          <c:cat>
            <c:numRef>
              <c:f>Simulación!$A$14:$A$83</c:f>
              <c:numCache>
                <c:formatCode>General</c:formatCode>
                <c:ptCount val="70"/>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c:v>
                </c:pt>
                <c:pt idx="38">
                  <c:v>2019</c:v>
                </c:pt>
                <c:pt idx="39">
                  <c:v>2020</c:v>
                </c:pt>
                <c:pt idx="40">
                  <c:v>2021</c:v>
                </c:pt>
                <c:pt idx="41">
                  <c:v>2022</c:v>
                </c:pt>
                <c:pt idx="42">
                  <c:v>2023</c:v>
                </c:pt>
                <c:pt idx="43">
                  <c:v>2024</c:v>
                </c:pt>
                <c:pt idx="44">
                  <c:v>2025</c:v>
                </c:pt>
                <c:pt idx="45">
                  <c:v>2026</c:v>
                </c:pt>
                <c:pt idx="46">
                  <c:v>2027</c:v>
                </c:pt>
                <c:pt idx="47">
                  <c:v>2028</c:v>
                </c:pt>
                <c:pt idx="48">
                  <c:v>2029</c:v>
                </c:pt>
                <c:pt idx="49">
                  <c:v>2030</c:v>
                </c:pt>
                <c:pt idx="50">
                  <c:v>2031</c:v>
                </c:pt>
                <c:pt idx="51">
                  <c:v>2032</c:v>
                </c:pt>
                <c:pt idx="52">
                  <c:v>2033</c:v>
                </c:pt>
                <c:pt idx="53">
                  <c:v>2034</c:v>
                </c:pt>
                <c:pt idx="54">
                  <c:v>2035</c:v>
                </c:pt>
                <c:pt idx="55">
                  <c:v>2036</c:v>
                </c:pt>
                <c:pt idx="56">
                  <c:v>2037</c:v>
                </c:pt>
                <c:pt idx="57">
                  <c:v>2038</c:v>
                </c:pt>
                <c:pt idx="58">
                  <c:v>2039</c:v>
                </c:pt>
                <c:pt idx="59">
                  <c:v>2040</c:v>
                </c:pt>
                <c:pt idx="60">
                  <c:v>2041</c:v>
                </c:pt>
                <c:pt idx="61">
                  <c:v>2042</c:v>
                </c:pt>
                <c:pt idx="62">
                  <c:v>2043</c:v>
                </c:pt>
                <c:pt idx="63">
                  <c:v>2044</c:v>
                </c:pt>
                <c:pt idx="64">
                  <c:v>2045</c:v>
                </c:pt>
                <c:pt idx="65">
                  <c:v>2046</c:v>
                </c:pt>
                <c:pt idx="66">
                  <c:v>2047</c:v>
                </c:pt>
                <c:pt idx="67">
                  <c:v>2048</c:v>
                </c:pt>
                <c:pt idx="68">
                  <c:v>2049</c:v>
                </c:pt>
                <c:pt idx="69">
                  <c:v>2050</c:v>
                </c:pt>
              </c:numCache>
            </c:numRef>
          </c:cat>
          <c:val>
            <c:numRef>
              <c:f>Simulación!$Q$14:$Q$84</c:f>
              <c:numCache>
                <c:formatCode>General</c:formatCode>
                <c:ptCount val="71"/>
                <c:pt idx="41" formatCode="0.000">
                  <c:v>33.126250509343357</c:v>
                </c:pt>
                <c:pt idx="42" formatCode="0.000">
                  <c:v>33.693366580500296</c:v>
                </c:pt>
                <c:pt idx="43" formatCode="0.000">
                  <c:v>33.39867241215773</c:v>
                </c:pt>
                <c:pt idx="44" formatCode="0.000">
                  <c:v>33.75571045001459</c:v>
                </c:pt>
                <c:pt idx="45" formatCode="0.000">
                  <c:v>34.489604932466406</c:v>
                </c:pt>
                <c:pt idx="46" formatCode="0.000">
                  <c:v>35.414168994662596</c:v>
                </c:pt>
                <c:pt idx="47" formatCode="0.000">
                  <c:v>36.187514761345213</c:v>
                </c:pt>
                <c:pt idx="48" formatCode="0.000">
                  <c:v>37.012600769105362</c:v>
                </c:pt>
                <c:pt idx="49" formatCode="0.000">
                  <c:v>37.890286987586627</c:v>
                </c:pt>
                <c:pt idx="50" formatCode="0.000">
                  <c:v>38.778924690607333</c:v>
                </c:pt>
                <c:pt idx="51" formatCode="0.000">
                  <c:v>39.68006692235587</c:v>
                </c:pt>
                <c:pt idx="52" formatCode="0.000">
                  <c:v>40.59387127143566</c:v>
                </c:pt>
                <c:pt idx="53" formatCode="0.000">
                  <c:v>41.520421786397101</c:v>
                </c:pt>
                <c:pt idx="54" formatCode="0.000">
                  <c:v>42.459980203087625</c:v>
                </c:pt>
                <c:pt idx="55" formatCode="0.000">
                  <c:v>43.41254157989777</c:v>
                </c:pt>
                <c:pt idx="56" formatCode="0.000">
                  <c:v>44.378080372452729</c:v>
                </c:pt>
                <c:pt idx="57" formatCode="0.000">
                  <c:v>45.356987296780005</c:v>
                </c:pt>
                <c:pt idx="58" formatCode="0.000">
                  <c:v>46.396132819143538</c:v>
                </c:pt>
                <c:pt idx="59" formatCode="0.000">
                  <c:v>47.454650133227048</c:v>
                </c:pt>
                <c:pt idx="60" formatCode="0.000">
                  <c:v>48.509613414872142</c:v>
                </c:pt>
                <c:pt idx="61" formatCode="0.000">
                  <c:v>49.606465445034004</c:v>
                </c:pt>
                <c:pt idx="62" formatCode="0.000">
                  <c:v>50.72374146848928</c:v>
                </c:pt>
                <c:pt idx="63" formatCode="0.000">
                  <c:v>51.861748925878302</c:v>
                </c:pt>
                <c:pt idx="64" formatCode="0.000">
                  <c:v>53.020695501923178</c:v>
                </c:pt>
                <c:pt idx="65" formatCode="0.000">
                  <c:v>54.200656994840926</c:v>
                </c:pt>
                <c:pt idx="66" formatCode="0.000">
                  <c:v>55.401381308096887</c:v>
                </c:pt>
                <c:pt idx="67" formatCode="0.000">
                  <c:v>56.623052808791194</c:v>
                </c:pt>
                <c:pt idx="68" formatCode="0.000">
                  <c:v>57.866194892048597</c:v>
                </c:pt>
                <c:pt idx="69" formatCode="0.000">
                  <c:v>59.13070117990712</c:v>
                </c:pt>
                <c:pt idx="70" formatCode="0.000">
                  <c:v>60.416576017885461</c:v>
                </c:pt>
              </c:numCache>
            </c:numRef>
          </c:val>
          <c:extLst>
            <c:ext xmlns:c16="http://schemas.microsoft.com/office/drawing/2014/chart" uri="{C3380CC4-5D6E-409C-BE32-E72D297353CC}">
              <c16:uniqueId val="{00000000-70C8-4436-BF8B-5C3266A7090D}"/>
            </c:ext>
          </c:extLst>
        </c:ser>
        <c:ser>
          <c:idx val="10"/>
          <c:order val="10"/>
          <c:tx>
            <c:strRef>
              <c:f>Simulación!$R$13</c:f>
              <c:strCache>
                <c:ptCount val="1"/>
                <c:pt idx="0">
                  <c:v>Aux 2</c:v>
                </c:pt>
              </c:strCache>
            </c:strRef>
          </c:tx>
          <c:spPr>
            <a:solidFill>
              <a:schemeClr val="bg1">
                <a:lumMod val="85000"/>
              </a:schemeClr>
            </a:solidFill>
            <a:ln>
              <a:noFill/>
            </a:ln>
            <a:effectLst/>
          </c:spPr>
          <c:cat>
            <c:numRef>
              <c:f>Simulación!$A$14:$A$83</c:f>
              <c:numCache>
                <c:formatCode>General</c:formatCode>
                <c:ptCount val="70"/>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c:v>
                </c:pt>
                <c:pt idx="38">
                  <c:v>2019</c:v>
                </c:pt>
                <c:pt idx="39">
                  <c:v>2020</c:v>
                </c:pt>
                <c:pt idx="40">
                  <c:v>2021</c:v>
                </c:pt>
                <c:pt idx="41">
                  <c:v>2022</c:v>
                </c:pt>
                <c:pt idx="42">
                  <c:v>2023</c:v>
                </c:pt>
                <c:pt idx="43">
                  <c:v>2024</c:v>
                </c:pt>
                <c:pt idx="44">
                  <c:v>2025</c:v>
                </c:pt>
                <c:pt idx="45">
                  <c:v>2026</c:v>
                </c:pt>
                <c:pt idx="46">
                  <c:v>2027</c:v>
                </c:pt>
                <c:pt idx="47">
                  <c:v>2028</c:v>
                </c:pt>
                <c:pt idx="48">
                  <c:v>2029</c:v>
                </c:pt>
                <c:pt idx="49">
                  <c:v>2030</c:v>
                </c:pt>
                <c:pt idx="50">
                  <c:v>2031</c:v>
                </c:pt>
                <c:pt idx="51">
                  <c:v>2032</c:v>
                </c:pt>
                <c:pt idx="52">
                  <c:v>2033</c:v>
                </c:pt>
                <c:pt idx="53">
                  <c:v>2034</c:v>
                </c:pt>
                <c:pt idx="54">
                  <c:v>2035</c:v>
                </c:pt>
                <c:pt idx="55">
                  <c:v>2036</c:v>
                </c:pt>
                <c:pt idx="56">
                  <c:v>2037</c:v>
                </c:pt>
                <c:pt idx="57">
                  <c:v>2038</c:v>
                </c:pt>
                <c:pt idx="58">
                  <c:v>2039</c:v>
                </c:pt>
                <c:pt idx="59">
                  <c:v>2040</c:v>
                </c:pt>
                <c:pt idx="60">
                  <c:v>2041</c:v>
                </c:pt>
                <c:pt idx="61">
                  <c:v>2042</c:v>
                </c:pt>
                <c:pt idx="62">
                  <c:v>2043</c:v>
                </c:pt>
                <c:pt idx="63">
                  <c:v>2044</c:v>
                </c:pt>
                <c:pt idx="64">
                  <c:v>2045</c:v>
                </c:pt>
                <c:pt idx="65">
                  <c:v>2046</c:v>
                </c:pt>
                <c:pt idx="66">
                  <c:v>2047</c:v>
                </c:pt>
                <c:pt idx="67">
                  <c:v>2048</c:v>
                </c:pt>
                <c:pt idx="68">
                  <c:v>2049</c:v>
                </c:pt>
                <c:pt idx="69">
                  <c:v>2050</c:v>
                </c:pt>
              </c:numCache>
            </c:numRef>
          </c:cat>
          <c:val>
            <c:numRef>
              <c:f>Simulación!$R$14:$R$84</c:f>
              <c:numCache>
                <c:formatCode>General</c:formatCode>
                <c:ptCount val="71"/>
                <c:pt idx="41" formatCode="0.000">
                  <c:v>0</c:v>
                </c:pt>
                <c:pt idx="42" formatCode="0.000">
                  <c:v>0</c:v>
                </c:pt>
                <c:pt idx="43" formatCode="0.000">
                  <c:v>0</c:v>
                </c:pt>
                <c:pt idx="44" formatCode="0.000">
                  <c:v>4.3695633067386552E-6</c:v>
                </c:pt>
                <c:pt idx="45" formatCode="0.000">
                  <c:v>7.6684695994657659E-3</c:v>
                </c:pt>
                <c:pt idx="46" formatCode="0.000">
                  <c:v>4.0430801473910094E-2</c:v>
                </c:pt>
                <c:pt idx="47" formatCode="0.000">
                  <c:v>9.8343865444171286E-2</c:v>
                </c:pt>
                <c:pt idx="48" formatCode="0.000">
                  <c:v>0.18186400054408125</c:v>
                </c:pt>
                <c:pt idx="49" formatCode="0.000">
                  <c:v>0.29139196796798217</c:v>
                </c:pt>
                <c:pt idx="50" formatCode="0.000">
                  <c:v>0.3989860478376599</c:v>
                </c:pt>
                <c:pt idx="51" formatCode="0.000">
                  <c:v>0.5055022849405546</c:v>
                </c:pt>
                <c:pt idx="52" formatCode="0.000">
                  <c:v>0.61086293843782613</c:v>
                </c:pt>
                <c:pt idx="53" formatCode="0.000">
                  <c:v>0.71493769127582141</c:v>
                </c:pt>
                <c:pt idx="54" formatCode="0.000">
                  <c:v>0.81771106616357514</c:v>
                </c:pt>
                <c:pt idx="55" formatCode="0.000">
                  <c:v>0.91898611214261194</c:v>
                </c:pt>
                <c:pt idx="56" formatCode="0.000">
                  <c:v>1.0185483827561299</c:v>
                </c:pt>
                <c:pt idx="57" formatCode="0.000">
                  <c:v>1.1164571051449599</c:v>
                </c:pt>
                <c:pt idx="58" formatCode="0.000">
                  <c:v>1.2437540988363551</c:v>
                </c:pt>
                <c:pt idx="59" formatCode="0.000">
                  <c:v>1.3729856846539832</c:v>
                </c:pt>
                <c:pt idx="60" formatCode="0.000">
                  <c:v>1.4886547771908951</c:v>
                </c:pt>
                <c:pt idx="61" formatCode="0.000">
                  <c:v>1.6208392212588549</c:v>
                </c:pt>
                <c:pt idx="62" formatCode="0.000">
                  <c:v>1.7550076173080598</c:v>
                </c:pt>
                <c:pt idx="63" formatCode="0.000">
                  <c:v>1.8911390608421286</c:v>
                </c:pt>
                <c:pt idx="64" formatCode="0.000">
                  <c:v>2.0291417576925639</c:v>
                </c:pt>
                <c:pt idx="65" formatCode="0.000">
                  <c:v>2.168831518467691</c:v>
                </c:pt>
                <c:pt idx="66" formatCode="0.000">
                  <c:v>2.3098009995750388</c:v>
                </c:pt>
                <c:pt idx="67" formatCode="0.000">
                  <c:v>2.4519291869798749</c:v>
                </c:pt>
                <c:pt idx="68" formatCode="0.000">
                  <c:v>2.5953163489142952</c:v>
                </c:pt>
                <c:pt idx="69" formatCode="0.000">
                  <c:v>2.7396380765005262</c:v>
                </c:pt>
                <c:pt idx="70" formatCode="0.000">
                  <c:v>2.8846388543740176</c:v>
                </c:pt>
              </c:numCache>
            </c:numRef>
          </c:val>
          <c:extLst>
            <c:ext xmlns:c16="http://schemas.microsoft.com/office/drawing/2014/chart" uri="{C3380CC4-5D6E-409C-BE32-E72D297353CC}">
              <c16:uniqueId val="{00000001-70C8-4436-BF8B-5C3266A7090D}"/>
            </c:ext>
          </c:extLst>
        </c:ser>
        <c:ser>
          <c:idx val="11"/>
          <c:order val="11"/>
          <c:tx>
            <c:strRef>
              <c:f>Simulación!$S$13</c:f>
              <c:strCache>
                <c:ptCount val="1"/>
                <c:pt idx="0">
                  <c:v>Aux 3</c:v>
                </c:pt>
              </c:strCache>
            </c:strRef>
          </c:tx>
          <c:spPr>
            <a:solidFill>
              <a:schemeClr val="bg1">
                <a:lumMod val="75000"/>
              </a:schemeClr>
            </a:solidFill>
            <a:ln>
              <a:noFill/>
            </a:ln>
            <a:effectLst/>
          </c:spPr>
          <c:cat>
            <c:numRef>
              <c:f>Simulación!$A$14:$A$83</c:f>
              <c:numCache>
                <c:formatCode>General</c:formatCode>
                <c:ptCount val="70"/>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c:v>
                </c:pt>
                <c:pt idx="38">
                  <c:v>2019</c:v>
                </c:pt>
                <c:pt idx="39">
                  <c:v>2020</c:v>
                </c:pt>
                <c:pt idx="40">
                  <c:v>2021</c:v>
                </c:pt>
                <c:pt idx="41">
                  <c:v>2022</c:v>
                </c:pt>
                <c:pt idx="42">
                  <c:v>2023</c:v>
                </c:pt>
                <c:pt idx="43">
                  <c:v>2024</c:v>
                </c:pt>
                <c:pt idx="44">
                  <c:v>2025</c:v>
                </c:pt>
                <c:pt idx="45">
                  <c:v>2026</c:v>
                </c:pt>
                <c:pt idx="46">
                  <c:v>2027</c:v>
                </c:pt>
                <c:pt idx="47">
                  <c:v>2028</c:v>
                </c:pt>
                <c:pt idx="48">
                  <c:v>2029</c:v>
                </c:pt>
                <c:pt idx="49">
                  <c:v>2030</c:v>
                </c:pt>
                <c:pt idx="50">
                  <c:v>2031</c:v>
                </c:pt>
                <c:pt idx="51">
                  <c:v>2032</c:v>
                </c:pt>
                <c:pt idx="52">
                  <c:v>2033</c:v>
                </c:pt>
                <c:pt idx="53">
                  <c:v>2034</c:v>
                </c:pt>
                <c:pt idx="54">
                  <c:v>2035</c:v>
                </c:pt>
                <c:pt idx="55">
                  <c:v>2036</c:v>
                </c:pt>
                <c:pt idx="56">
                  <c:v>2037</c:v>
                </c:pt>
                <c:pt idx="57">
                  <c:v>2038</c:v>
                </c:pt>
                <c:pt idx="58">
                  <c:v>2039</c:v>
                </c:pt>
                <c:pt idx="59">
                  <c:v>2040</c:v>
                </c:pt>
                <c:pt idx="60">
                  <c:v>2041</c:v>
                </c:pt>
                <c:pt idx="61">
                  <c:v>2042</c:v>
                </c:pt>
                <c:pt idx="62">
                  <c:v>2043</c:v>
                </c:pt>
                <c:pt idx="63">
                  <c:v>2044</c:v>
                </c:pt>
                <c:pt idx="64">
                  <c:v>2045</c:v>
                </c:pt>
                <c:pt idx="65">
                  <c:v>2046</c:v>
                </c:pt>
                <c:pt idx="66">
                  <c:v>2047</c:v>
                </c:pt>
                <c:pt idx="67">
                  <c:v>2048</c:v>
                </c:pt>
                <c:pt idx="68">
                  <c:v>2049</c:v>
                </c:pt>
                <c:pt idx="69">
                  <c:v>2050</c:v>
                </c:pt>
              </c:numCache>
            </c:numRef>
          </c:cat>
          <c:val>
            <c:numRef>
              <c:f>Simulación!$S$14:$S$84</c:f>
              <c:numCache>
                <c:formatCode>General</c:formatCode>
                <c:ptCount val="71"/>
                <c:pt idx="41" formatCode="0.000">
                  <c:v>0</c:v>
                </c:pt>
                <c:pt idx="42" formatCode="0.000">
                  <c:v>0</c:v>
                </c:pt>
                <c:pt idx="43" formatCode="0.000">
                  <c:v>0</c:v>
                </c:pt>
                <c:pt idx="44" formatCode="0.000">
                  <c:v>4.3695633067386552E-6</c:v>
                </c:pt>
                <c:pt idx="45" formatCode="0.000">
                  <c:v>7.6684695994657659E-3</c:v>
                </c:pt>
                <c:pt idx="46" formatCode="0.000">
                  <c:v>4.0430801473902989E-2</c:v>
                </c:pt>
                <c:pt idx="47" formatCode="0.000">
                  <c:v>9.8343865444171286E-2</c:v>
                </c:pt>
                <c:pt idx="48" formatCode="0.000">
                  <c:v>0.18186400054407414</c:v>
                </c:pt>
                <c:pt idx="49" formatCode="0.000">
                  <c:v>0.29139196796796796</c:v>
                </c:pt>
                <c:pt idx="50" formatCode="0.000">
                  <c:v>0.39898604783763858</c:v>
                </c:pt>
                <c:pt idx="51" formatCode="0.000">
                  <c:v>0.50550228494051908</c:v>
                </c:pt>
                <c:pt idx="52" formatCode="0.000">
                  <c:v>0.6108629384377906</c:v>
                </c:pt>
                <c:pt idx="53" formatCode="0.000">
                  <c:v>0.71493769127578588</c:v>
                </c:pt>
                <c:pt idx="54" formatCode="0.000">
                  <c:v>0.81771106616353251</c:v>
                </c:pt>
                <c:pt idx="55" formatCode="0.000">
                  <c:v>0.91898611214256221</c:v>
                </c:pt>
                <c:pt idx="56" formatCode="0.000">
                  <c:v>1.0185483827561086</c:v>
                </c:pt>
                <c:pt idx="57" formatCode="0.000">
                  <c:v>1.1164571051449173</c:v>
                </c:pt>
                <c:pt idx="58" formatCode="0.000">
                  <c:v>1.2437540988363054</c:v>
                </c:pt>
                <c:pt idx="59" formatCode="0.000">
                  <c:v>1.3729856846539406</c:v>
                </c:pt>
                <c:pt idx="60" formatCode="0.000">
                  <c:v>1.4886547771908454</c:v>
                </c:pt>
                <c:pt idx="61" formatCode="0.000">
                  <c:v>1.6208392212587981</c:v>
                </c:pt>
                <c:pt idx="62" formatCode="0.000">
                  <c:v>1.7550076173080029</c:v>
                </c:pt>
                <c:pt idx="63" formatCode="0.000">
                  <c:v>1.8911390608420717</c:v>
                </c:pt>
                <c:pt idx="64" formatCode="0.000">
                  <c:v>2.029141757692507</c:v>
                </c:pt>
                <c:pt idx="65" formatCode="0.000">
                  <c:v>2.1688315184676625</c:v>
                </c:pt>
                <c:pt idx="66" formatCode="0.000">
                  <c:v>2.3098009995750104</c:v>
                </c:pt>
                <c:pt idx="67" formatCode="0.000">
                  <c:v>2.4519291869798323</c:v>
                </c:pt>
                <c:pt idx="68" formatCode="0.000">
                  <c:v>2.5953163489142597</c:v>
                </c:pt>
                <c:pt idx="69" formatCode="0.000">
                  <c:v>2.7396380765004977</c:v>
                </c:pt>
                <c:pt idx="70" formatCode="0.000">
                  <c:v>2.8846388543740034</c:v>
                </c:pt>
              </c:numCache>
            </c:numRef>
          </c:val>
          <c:extLst>
            <c:ext xmlns:c16="http://schemas.microsoft.com/office/drawing/2014/chart" uri="{C3380CC4-5D6E-409C-BE32-E72D297353CC}">
              <c16:uniqueId val="{00000002-70C8-4436-BF8B-5C3266A7090D}"/>
            </c:ext>
          </c:extLst>
        </c:ser>
        <c:ser>
          <c:idx val="12"/>
          <c:order val="12"/>
          <c:tx>
            <c:strRef>
              <c:f>Simulación!$T$13</c:f>
              <c:strCache>
                <c:ptCount val="1"/>
                <c:pt idx="0">
                  <c:v>Aux 4</c:v>
                </c:pt>
              </c:strCache>
            </c:strRef>
          </c:tx>
          <c:spPr>
            <a:solidFill>
              <a:schemeClr val="bg1">
                <a:lumMod val="65000"/>
              </a:schemeClr>
            </a:solidFill>
            <a:ln>
              <a:noFill/>
            </a:ln>
            <a:effectLst/>
          </c:spPr>
          <c:cat>
            <c:numRef>
              <c:f>Simulación!$A$14:$A$83</c:f>
              <c:numCache>
                <c:formatCode>General</c:formatCode>
                <c:ptCount val="70"/>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c:v>
                </c:pt>
                <c:pt idx="38">
                  <c:v>2019</c:v>
                </c:pt>
                <c:pt idx="39">
                  <c:v>2020</c:v>
                </c:pt>
                <c:pt idx="40">
                  <c:v>2021</c:v>
                </c:pt>
                <c:pt idx="41">
                  <c:v>2022</c:v>
                </c:pt>
                <c:pt idx="42">
                  <c:v>2023</c:v>
                </c:pt>
                <c:pt idx="43">
                  <c:v>2024</c:v>
                </c:pt>
                <c:pt idx="44">
                  <c:v>2025</c:v>
                </c:pt>
                <c:pt idx="45">
                  <c:v>2026</c:v>
                </c:pt>
                <c:pt idx="46">
                  <c:v>2027</c:v>
                </c:pt>
                <c:pt idx="47">
                  <c:v>2028</c:v>
                </c:pt>
                <c:pt idx="48">
                  <c:v>2029</c:v>
                </c:pt>
                <c:pt idx="49">
                  <c:v>2030</c:v>
                </c:pt>
                <c:pt idx="50">
                  <c:v>2031</c:v>
                </c:pt>
                <c:pt idx="51">
                  <c:v>2032</c:v>
                </c:pt>
                <c:pt idx="52">
                  <c:v>2033</c:v>
                </c:pt>
                <c:pt idx="53">
                  <c:v>2034</c:v>
                </c:pt>
                <c:pt idx="54">
                  <c:v>2035</c:v>
                </c:pt>
                <c:pt idx="55">
                  <c:v>2036</c:v>
                </c:pt>
                <c:pt idx="56">
                  <c:v>2037</c:v>
                </c:pt>
                <c:pt idx="57">
                  <c:v>2038</c:v>
                </c:pt>
                <c:pt idx="58">
                  <c:v>2039</c:v>
                </c:pt>
                <c:pt idx="59">
                  <c:v>2040</c:v>
                </c:pt>
                <c:pt idx="60">
                  <c:v>2041</c:v>
                </c:pt>
                <c:pt idx="61">
                  <c:v>2042</c:v>
                </c:pt>
                <c:pt idx="62">
                  <c:v>2043</c:v>
                </c:pt>
                <c:pt idx="63">
                  <c:v>2044</c:v>
                </c:pt>
                <c:pt idx="64">
                  <c:v>2045</c:v>
                </c:pt>
                <c:pt idx="65">
                  <c:v>2046</c:v>
                </c:pt>
                <c:pt idx="66">
                  <c:v>2047</c:v>
                </c:pt>
                <c:pt idx="67">
                  <c:v>2048</c:v>
                </c:pt>
                <c:pt idx="68">
                  <c:v>2049</c:v>
                </c:pt>
                <c:pt idx="69">
                  <c:v>2050</c:v>
                </c:pt>
              </c:numCache>
            </c:numRef>
          </c:cat>
          <c:val>
            <c:numRef>
              <c:f>Simulación!$T$14:$T$84</c:f>
              <c:numCache>
                <c:formatCode>General</c:formatCode>
                <c:ptCount val="71"/>
                <c:pt idx="41" formatCode="0.000">
                  <c:v>0</c:v>
                </c:pt>
                <c:pt idx="42" formatCode="0.000">
                  <c:v>0</c:v>
                </c:pt>
                <c:pt idx="43" formatCode="0.000">
                  <c:v>0</c:v>
                </c:pt>
                <c:pt idx="44" formatCode="0.000">
                  <c:v>-8.7391266134773105E-6</c:v>
                </c:pt>
                <c:pt idx="45" formatCode="0.000">
                  <c:v>-1.5336939198931532E-2</c:v>
                </c:pt>
                <c:pt idx="46" formatCode="0.000">
                  <c:v>-8.0861602947813083E-2</c:v>
                </c:pt>
                <c:pt idx="47" formatCode="0.000">
                  <c:v>0.15809182559543444</c:v>
                </c:pt>
                <c:pt idx="48" formatCode="0.000">
                  <c:v>0.36556680453146129</c:v>
                </c:pt>
                <c:pt idx="49" formatCode="0.000">
                  <c:v>0.54259766273436583</c:v>
                </c:pt>
                <c:pt idx="50" formatCode="0.000">
                  <c:v>0.74528043136865563</c:v>
                </c:pt>
                <c:pt idx="51" formatCode="0.000">
                  <c:v>0.97261174204477641</c:v>
                </c:pt>
                <c:pt idx="52" formatCode="0.000">
                  <c:v>1.2254459441571655</c:v>
                </c:pt>
                <c:pt idx="53" formatCode="0.000">
                  <c:v>1.5047553094273454</c:v>
                </c:pt>
                <c:pt idx="54" formatCode="0.000">
                  <c:v>1.8113120644402443</c:v>
                </c:pt>
                <c:pt idx="55" formatCode="0.000">
                  <c:v>2.14624991314205</c:v>
                </c:pt>
                <c:pt idx="56" formatCode="0.000">
                  <c:v>2.5107474750825745</c:v>
                </c:pt>
                <c:pt idx="57" formatCode="0.000">
                  <c:v>2.9054945022653555</c:v>
                </c:pt>
                <c:pt idx="58" formatCode="0.000">
                  <c:v>3.2750181269413687</c:v>
                </c:pt>
                <c:pt idx="59" formatCode="0.000">
                  <c:v>3.6710516476296533</c:v>
                </c:pt>
                <c:pt idx="60" formatCode="0.000">
                  <c:v>4.1222651905505643</c:v>
                </c:pt>
                <c:pt idx="61" formatCode="0.000">
                  <c:v>4.5759403377523284</c:v>
                </c:pt>
                <c:pt idx="62" formatCode="0.000">
                  <c:v>5.0593392606920631</c:v>
                </c:pt>
                <c:pt idx="63" formatCode="0.000">
                  <c:v>5.5736799440275036</c:v>
                </c:pt>
                <c:pt idx="64" formatCode="0.000">
                  <c:v>6.1203363007510632</c:v>
                </c:pt>
                <c:pt idx="65" formatCode="0.000">
                  <c:v>6.7008694482836262</c:v>
                </c:pt>
                <c:pt idx="66" formatCode="0.000">
                  <c:v>7.3172397466568242</c:v>
                </c:pt>
                <c:pt idx="67" formatCode="0.000">
                  <c:v>7.9709424826654853</c:v>
                </c:pt>
                <c:pt idx="68" formatCode="0.000">
                  <c:v>8.6631409106210313</c:v>
                </c:pt>
                <c:pt idx="69" formatCode="0.000">
                  <c:v>9.3957355824085482</c:v>
                </c:pt>
                <c:pt idx="70" formatCode="0.000">
                  <c:v>10.170534874628004</c:v>
                </c:pt>
              </c:numCache>
            </c:numRef>
          </c:val>
          <c:extLst>
            <c:ext xmlns:c16="http://schemas.microsoft.com/office/drawing/2014/chart" uri="{C3380CC4-5D6E-409C-BE32-E72D297353CC}">
              <c16:uniqueId val="{00000003-70C8-4436-BF8B-5C3266A7090D}"/>
            </c:ext>
          </c:extLst>
        </c:ser>
        <c:ser>
          <c:idx val="13"/>
          <c:order val="13"/>
          <c:tx>
            <c:strRef>
              <c:f>Simulación!$U$13</c:f>
              <c:strCache>
                <c:ptCount val="1"/>
                <c:pt idx="0">
                  <c:v>Aux 5</c:v>
                </c:pt>
              </c:strCache>
            </c:strRef>
          </c:tx>
          <c:spPr>
            <a:solidFill>
              <a:schemeClr val="bg1">
                <a:lumMod val="75000"/>
              </a:schemeClr>
            </a:solidFill>
            <a:ln>
              <a:noFill/>
            </a:ln>
            <a:effectLst/>
          </c:spPr>
          <c:cat>
            <c:numRef>
              <c:f>Simulación!$A$14:$A$83</c:f>
              <c:numCache>
                <c:formatCode>General</c:formatCode>
                <c:ptCount val="70"/>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c:v>
                </c:pt>
                <c:pt idx="38">
                  <c:v>2019</c:v>
                </c:pt>
                <c:pt idx="39">
                  <c:v>2020</c:v>
                </c:pt>
                <c:pt idx="40">
                  <c:v>2021</c:v>
                </c:pt>
                <c:pt idx="41">
                  <c:v>2022</c:v>
                </c:pt>
                <c:pt idx="42">
                  <c:v>2023</c:v>
                </c:pt>
                <c:pt idx="43">
                  <c:v>2024</c:v>
                </c:pt>
                <c:pt idx="44">
                  <c:v>2025</c:v>
                </c:pt>
                <c:pt idx="45">
                  <c:v>2026</c:v>
                </c:pt>
                <c:pt idx="46">
                  <c:v>2027</c:v>
                </c:pt>
                <c:pt idx="47">
                  <c:v>2028</c:v>
                </c:pt>
                <c:pt idx="48">
                  <c:v>2029</c:v>
                </c:pt>
                <c:pt idx="49">
                  <c:v>2030</c:v>
                </c:pt>
                <c:pt idx="50">
                  <c:v>2031</c:v>
                </c:pt>
                <c:pt idx="51">
                  <c:v>2032</c:v>
                </c:pt>
                <c:pt idx="52">
                  <c:v>2033</c:v>
                </c:pt>
                <c:pt idx="53">
                  <c:v>2034</c:v>
                </c:pt>
                <c:pt idx="54">
                  <c:v>2035</c:v>
                </c:pt>
                <c:pt idx="55">
                  <c:v>2036</c:v>
                </c:pt>
                <c:pt idx="56">
                  <c:v>2037</c:v>
                </c:pt>
                <c:pt idx="57">
                  <c:v>2038</c:v>
                </c:pt>
                <c:pt idx="58">
                  <c:v>2039</c:v>
                </c:pt>
                <c:pt idx="59">
                  <c:v>2040</c:v>
                </c:pt>
                <c:pt idx="60">
                  <c:v>2041</c:v>
                </c:pt>
                <c:pt idx="61">
                  <c:v>2042</c:v>
                </c:pt>
                <c:pt idx="62">
                  <c:v>2043</c:v>
                </c:pt>
                <c:pt idx="63">
                  <c:v>2044</c:v>
                </c:pt>
                <c:pt idx="64">
                  <c:v>2045</c:v>
                </c:pt>
                <c:pt idx="65">
                  <c:v>2046</c:v>
                </c:pt>
                <c:pt idx="66">
                  <c:v>2047</c:v>
                </c:pt>
                <c:pt idx="67">
                  <c:v>2048</c:v>
                </c:pt>
                <c:pt idx="68">
                  <c:v>2049</c:v>
                </c:pt>
                <c:pt idx="69">
                  <c:v>2050</c:v>
                </c:pt>
              </c:numCache>
            </c:numRef>
          </c:cat>
          <c:val>
            <c:numRef>
              <c:f>Simulación!$U$14:$U$84</c:f>
              <c:numCache>
                <c:formatCode>General</c:formatCode>
                <c:ptCount val="71"/>
                <c:pt idx="41" formatCode="0.000">
                  <c:v>0</c:v>
                </c:pt>
                <c:pt idx="42" formatCode="0.000">
                  <c:v>0</c:v>
                </c:pt>
                <c:pt idx="43" formatCode="0.000">
                  <c:v>0</c:v>
                </c:pt>
                <c:pt idx="44" formatCode="0.000">
                  <c:v>4.3695633067386552E-6</c:v>
                </c:pt>
                <c:pt idx="45" formatCode="0.000">
                  <c:v>7.6684695994657659E-3</c:v>
                </c:pt>
                <c:pt idx="46" formatCode="0.000">
                  <c:v>4.0430801473910094E-2</c:v>
                </c:pt>
                <c:pt idx="47" formatCode="0.000">
                  <c:v>9.9308020987741941E-2</c:v>
                </c:pt>
                <c:pt idx="48" formatCode="0.000">
                  <c:v>0.18544744153904702</c:v>
                </c:pt>
                <c:pt idx="49" formatCode="0.000">
                  <c:v>0.30004661761101659</c:v>
                </c:pt>
                <c:pt idx="50" formatCode="0.000">
                  <c:v>0.41486416285742678</c:v>
                </c:pt>
                <c:pt idx="51" formatCode="0.000">
                  <c:v>0.53077246858429561</c:v>
                </c:pt>
                <c:pt idx="52" formatCode="0.000">
                  <c:v>0.64768836362238602</c:v>
                </c:pt>
                <c:pt idx="53" formatCode="0.000">
                  <c:v>0.76546892389345089</c:v>
                </c:pt>
                <c:pt idx="54" formatCode="0.000">
                  <c:v>0.88408963443751531</c:v>
                </c:pt>
                <c:pt idx="55" formatCode="0.000">
                  <c:v>1.0033268274920601</c:v>
                </c:pt>
                <c:pt idx="56" formatCode="0.000">
                  <c:v>1.1229287290308747</c:v>
                </c:pt>
                <c:pt idx="57" formatCode="0.000">
                  <c:v>1.2429384536246104</c:v>
                </c:pt>
                <c:pt idx="58" formatCode="0.000">
                  <c:v>1.3982317524767751</c:v>
                </c:pt>
                <c:pt idx="59" formatCode="0.000">
                  <c:v>1.5586467466492806</c:v>
                </c:pt>
                <c:pt idx="60" formatCode="0.000">
                  <c:v>1.7065253211113074</c:v>
                </c:pt>
                <c:pt idx="61" formatCode="0.000">
                  <c:v>1.8762717142259646</c:v>
                </c:pt>
                <c:pt idx="62" formatCode="0.000">
                  <c:v>2.0515015662810754</c:v>
                </c:pt>
                <c:pt idx="63" formatCode="0.000">
                  <c:v>2.232304141390351</c:v>
                </c:pt>
                <c:pt idx="64" formatCode="0.000">
                  <c:v>2.418685167281545</c:v>
                </c:pt>
                <c:pt idx="65" formatCode="0.000">
                  <c:v>2.6105368131811986</c:v>
                </c:pt>
                <c:pt idx="66" formatCode="0.000">
                  <c:v>2.8074732298557734</c:v>
                </c:pt>
                <c:pt idx="67" formatCode="0.000">
                  <c:v>3.0094423981363576</c:v>
                </c:pt>
                <c:pt idx="68" formatCode="0.000">
                  <c:v>3.2166622868533779</c:v>
                </c:pt>
                <c:pt idx="69" formatCode="0.000">
                  <c:v>3.4288257188849798</c:v>
                </c:pt>
                <c:pt idx="70" formatCode="0.000">
                  <c:v>3.6456982480052318</c:v>
                </c:pt>
              </c:numCache>
            </c:numRef>
          </c:val>
          <c:extLst>
            <c:ext xmlns:c16="http://schemas.microsoft.com/office/drawing/2014/chart" uri="{C3380CC4-5D6E-409C-BE32-E72D297353CC}">
              <c16:uniqueId val="{00000004-70C8-4436-BF8B-5C3266A7090D}"/>
            </c:ext>
          </c:extLst>
        </c:ser>
        <c:ser>
          <c:idx val="14"/>
          <c:order val="14"/>
          <c:tx>
            <c:strRef>
              <c:f>Simulación!$V$13</c:f>
              <c:strCache>
                <c:ptCount val="1"/>
                <c:pt idx="0">
                  <c:v>Aux 6</c:v>
                </c:pt>
              </c:strCache>
            </c:strRef>
          </c:tx>
          <c:spPr>
            <a:solidFill>
              <a:schemeClr val="bg1">
                <a:lumMod val="85000"/>
              </a:schemeClr>
            </a:solidFill>
            <a:ln>
              <a:noFill/>
            </a:ln>
            <a:effectLst/>
          </c:spPr>
          <c:cat>
            <c:numRef>
              <c:f>Simulación!$A$14:$A$83</c:f>
              <c:numCache>
                <c:formatCode>General</c:formatCode>
                <c:ptCount val="70"/>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c:v>
                </c:pt>
                <c:pt idx="38">
                  <c:v>2019</c:v>
                </c:pt>
                <c:pt idx="39">
                  <c:v>2020</c:v>
                </c:pt>
                <c:pt idx="40">
                  <c:v>2021</c:v>
                </c:pt>
                <c:pt idx="41">
                  <c:v>2022</c:v>
                </c:pt>
                <c:pt idx="42">
                  <c:v>2023</c:v>
                </c:pt>
                <c:pt idx="43">
                  <c:v>2024</c:v>
                </c:pt>
                <c:pt idx="44">
                  <c:v>2025</c:v>
                </c:pt>
                <c:pt idx="45">
                  <c:v>2026</c:v>
                </c:pt>
                <c:pt idx="46">
                  <c:v>2027</c:v>
                </c:pt>
                <c:pt idx="47">
                  <c:v>2028</c:v>
                </c:pt>
                <c:pt idx="48">
                  <c:v>2029</c:v>
                </c:pt>
                <c:pt idx="49">
                  <c:v>2030</c:v>
                </c:pt>
                <c:pt idx="50">
                  <c:v>2031</c:v>
                </c:pt>
                <c:pt idx="51">
                  <c:v>2032</c:v>
                </c:pt>
                <c:pt idx="52">
                  <c:v>2033</c:v>
                </c:pt>
                <c:pt idx="53">
                  <c:v>2034</c:v>
                </c:pt>
                <c:pt idx="54">
                  <c:v>2035</c:v>
                </c:pt>
                <c:pt idx="55">
                  <c:v>2036</c:v>
                </c:pt>
                <c:pt idx="56">
                  <c:v>2037</c:v>
                </c:pt>
                <c:pt idx="57">
                  <c:v>2038</c:v>
                </c:pt>
                <c:pt idx="58">
                  <c:v>2039</c:v>
                </c:pt>
                <c:pt idx="59">
                  <c:v>2040</c:v>
                </c:pt>
                <c:pt idx="60">
                  <c:v>2041</c:v>
                </c:pt>
                <c:pt idx="61">
                  <c:v>2042</c:v>
                </c:pt>
                <c:pt idx="62">
                  <c:v>2043</c:v>
                </c:pt>
                <c:pt idx="63">
                  <c:v>2044</c:v>
                </c:pt>
                <c:pt idx="64">
                  <c:v>2045</c:v>
                </c:pt>
                <c:pt idx="65">
                  <c:v>2046</c:v>
                </c:pt>
                <c:pt idx="66">
                  <c:v>2047</c:v>
                </c:pt>
                <c:pt idx="67">
                  <c:v>2048</c:v>
                </c:pt>
                <c:pt idx="68">
                  <c:v>2049</c:v>
                </c:pt>
                <c:pt idx="69">
                  <c:v>2050</c:v>
                </c:pt>
              </c:numCache>
            </c:numRef>
          </c:cat>
          <c:val>
            <c:numRef>
              <c:f>Simulación!$V$14:$V$84</c:f>
              <c:numCache>
                <c:formatCode>General</c:formatCode>
                <c:ptCount val="71"/>
                <c:pt idx="41" formatCode="0.000">
                  <c:v>0</c:v>
                </c:pt>
                <c:pt idx="42" formatCode="0.000">
                  <c:v>0</c:v>
                </c:pt>
                <c:pt idx="43" formatCode="0.000">
                  <c:v>0</c:v>
                </c:pt>
                <c:pt idx="44" formatCode="0.000">
                  <c:v>4.3695633067386552E-6</c:v>
                </c:pt>
                <c:pt idx="45" formatCode="0.000">
                  <c:v>7.6684695994657659E-3</c:v>
                </c:pt>
                <c:pt idx="46" formatCode="0.000">
                  <c:v>4.0430801473902989E-2</c:v>
                </c:pt>
                <c:pt idx="47" formatCode="0.000">
                  <c:v>9.9308020987741941E-2</c:v>
                </c:pt>
                <c:pt idx="48" formatCode="0.000">
                  <c:v>0.18544744153903281</c:v>
                </c:pt>
                <c:pt idx="49" formatCode="0.000">
                  <c:v>0.30004661761100238</c:v>
                </c:pt>
                <c:pt idx="50" formatCode="0.000">
                  <c:v>0.41486416285741257</c:v>
                </c:pt>
                <c:pt idx="51" formatCode="0.000">
                  <c:v>0.53077246858426719</c:v>
                </c:pt>
                <c:pt idx="52" formatCode="0.000">
                  <c:v>0.6476883636223576</c:v>
                </c:pt>
                <c:pt idx="53" formatCode="0.000">
                  <c:v>0.76546892389341537</c:v>
                </c:pt>
                <c:pt idx="54" formatCode="0.000">
                  <c:v>0.88408963443747979</c:v>
                </c:pt>
                <c:pt idx="55" formatCode="0.000">
                  <c:v>1.0033268274920246</c:v>
                </c:pt>
                <c:pt idx="56" formatCode="0.000">
                  <c:v>1.1229287290308321</c:v>
                </c:pt>
                <c:pt idx="57" formatCode="0.000">
                  <c:v>1.2429384536245607</c:v>
                </c:pt>
                <c:pt idx="58" formatCode="0.000">
                  <c:v>1.3982317524767325</c:v>
                </c:pt>
                <c:pt idx="59" formatCode="0.000">
                  <c:v>1.5586467466492309</c:v>
                </c:pt>
                <c:pt idx="60" formatCode="0.000">
                  <c:v>1.7065253211112505</c:v>
                </c:pt>
                <c:pt idx="61" formatCode="0.000">
                  <c:v>1.8762717142258794</c:v>
                </c:pt>
                <c:pt idx="62" formatCode="0.000">
                  <c:v>2.0515015662809972</c:v>
                </c:pt>
                <c:pt idx="63" formatCode="0.000">
                  <c:v>2.2323041413902658</c:v>
                </c:pt>
                <c:pt idx="64" formatCode="0.000">
                  <c:v>2.4186851672814811</c:v>
                </c:pt>
                <c:pt idx="65" formatCode="0.000">
                  <c:v>2.6105368131811844</c:v>
                </c:pt>
                <c:pt idx="66" formatCode="0.000">
                  <c:v>2.8074732298557166</c:v>
                </c:pt>
                <c:pt idx="67" formatCode="0.000">
                  <c:v>3.009442398136315</c:v>
                </c:pt>
                <c:pt idx="68" formatCode="0.000">
                  <c:v>3.2166622868533494</c:v>
                </c:pt>
                <c:pt idx="69" formatCode="0.000">
                  <c:v>3.4288257188849514</c:v>
                </c:pt>
                <c:pt idx="70" formatCode="0.000">
                  <c:v>3.6456982480052176</c:v>
                </c:pt>
              </c:numCache>
            </c:numRef>
          </c:val>
          <c:extLst>
            <c:ext xmlns:c16="http://schemas.microsoft.com/office/drawing/2014/chart" uri="{C3380CC4-5D6E-409C-BE32-E72D297353CC}">
              <c16:uniqueId val="{00000005-70C8-4436-BF8B-5C3266A7090D}"/>
            </c:ext>
          </c:extLst>
        </c:ser>
        <c:dLbls>
          <c:showLegendKey val="0"/>
          <c:showVal val="0"/>
          <c:showCatName val="0"/>
          <c:showSerName val="0"/>
          <c:showPercent val="0"/>
          <c:showBubbleSize val="0"/>
        </c:dLbls>
        <c:axId val="1472699904"/>
        <c:axId val="1472697408"/>
      </c:areaChart>
      <c:lineChart>
        <c:grouping val="standard"/>
        <c:varyColors val="0"/>
        <c:ser>
          <c:idx val="0"/>
          <c:order val="0"/>
          <c:tx>
            <c:strRef>
              <c:f>Simulación!$D$13</c:f>
              <c:strCache>
                <c:ptCount val="1"/>
                <c:pt idx="0">
                  <c:v>Activos de fondos de pensiones mercado doméstico (% del PIB)</c:v>
                </c:pt>
              </c:strCache>
            </c:strRef>
          </c:tx>
          <c:spPr>
            <a:ln w="28575" cap="rnd">
              <a:solidFill>
                <a:srgbClr val="002060"/>
              </a:solidFill>
              <a:round/>
            </a:ln>
            <a:effectLst/>
          </c:spPr>
          <c:marker>
            <c:symbol val="none"/>
          </c:marker>
          <c:cat>
            <c:numRef>
              <c:f>Simulación!$A$14:$A$84</c:f>
              <c:numCache>
                <c:formatCode>General</c:formatCode>
                <c:ptCount val="71"/>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c:v>
                </c:pt>
                <c:pt idx="38">
                  <c:v>2019</c:v>
                </c:pt>
                <c:pt idx="39">
                  <c:v>2020</c:v>
                </c:pt>
                <c:pt idx="40">
                  <c:v>2021</c:v>
                </c:pt>
                <c:pt idx="41">
                  <c:v>2022</c:v>
                </c:pt>
                <c:pt idx="42">
                  <c:v>2023</c:v>
                </c:pt>
                <c:pt idx="43">
                  <c:v>2024</c:v>
                </c:pt>
                <c:pt idx="44">
                  <c:v>2025</c:v>
                </c:pt>
                <c:pt idx="45">
                  <c:v>2026</c:v>
                </c:pt>
                <c:pt idx="46">
                  <c:v>2027</c:v>
                </c:pt>
                <c:pt idx="47">
                  <c:v>2028</c:v>
                </c:pt>
                <c:pt idx="48">
                  <c:v>2029</c:v>
                </c:pt>
                <c:pt idx="49">
                  <c:v>2030</c:v>
                </c:pt>
                <c:pt idx="50">
                  <c:v>2031</c:v>
                </c:pt>
                <c:pt idx="51">
                  <c:v>2032</c:v>
                </c:pt>
                <c:pt idx="52">
                  <c:v>2033</c:v>
                </c:pt>
                <c:pt idx="53">
                  <c:v>2034</c:v>
                </c:pt>
                <c:pt idx="54">
                  <c:v>2035</c:v>
                </c:pt>
                <c:pt idx="55">
                  <c:v>2036</c:v>
                </c:pt>
                <c:pt idx="56">
                  <c:v>2037</c:v>
                </c:pt>
                <c:pt idx="57">
                  <c:v>2038</c:v>
                </c:pt>
                <c:pt idx="58">
                  <c:v>2039</c:v>
                </c:pt>
                <c:pt idx="59">
                  <c:v>2040</c:v>
                </c:pt>
                <c:pt idx="60">
                  <c:v>2041</c:v>
                </c:pt>
                <c:pt idx="61">
                  <c:v>2042</c:v>
                </c:pt>
                <c:pt idx="62">
                  <c:v>2043</c:v>
                </c:pt>
                <c:pt idx="63">
                  <c:v>2044</c:v>
                </c:pt>
                <c:pt idx="64">
                  <c:v>2045</c:v>
                </c:pt>
                <c:pt idx="65">
                  <c:v>2046</c:v>
                </c:pt>
                <c:pt idx="66">
                  <c:v>2047</c:v>
                </c:pt>
                <c:pt idx="67">
                  <c:v>2048</c:v>
                </c:pt>
                <c:pt idx="68">
                  <c:v>2049</c:v>
                </c:pt>
                <c:pt idx="69">
                  <c:v>2050</c:v>
                </c:pt>
                <c:pt idx="70">
                  <c:v>2051</c:v>
                </c:pt>
              </c:numCache>
            </c:numRef>
          </c:cat>
          <c:val>
            <c:numRef>
              <c:f>Simulación!$D$14:$D$55</c:f>
              <c:numCache>
                <c:formatCode>0</c:formatCode>
                <c:ptCount val="42"/>
                <c:pt idx="0">
                  <c:v>0.86797830408888965</c:v>
                </c:pt>
                <c:pt idx="1">
                  <c:v>3.4445191542552864</c:v>
                </c:pt>
                <c:pt idx="2">
                  <c:v>6.1458976675133403</c:v>
                </c:pt>
                <c:pt idx="3">
                  <c:v>8.2443747850325746</c:v>
                </c:pt>
                <c:pt idx="4">
                  <c:v>9.7709672846728974</c:v>
                </c:pt>
                <c:pt idx="5">
                  <c:v>11.717779425825354</c:v>
                </c:pt>
                <c:pt idx="6">
                  <c:v>12.981824061698447</c:v>
                </c:pt>
                <c:pt idx="7">
                  <c:v>13.901137866762289</c:v>
                </c:pt>
                <c:pt idx="8">
                  <c:v>16.637023160849729</c:v>
                </c:pt>
                <c:pt idx="9">
                  <c:v>22.078560646358049</c:v>
                </c:pt>
                <c:pt idx="10">
                  <c:v>28.276968725683808</c:v>
                </c:pt>
                <c:pt idx="11">
                  <c:v>28.066101770258651</c:v>
                </c:pt>
                <c:pt idx="12">
                  <c:v>33.679114727826985</c:v>
                </c:pt>
                <c:pt idx="13">
                  <c:v>36.933526859000565</c:v>
                </c:pt>
                <c:pt idx="14">
                  <c:v>35.227168560165154</c:v>
                </c:pt>
                <c:pt idx="15">
                  <c:v>35.895527017341941</c:v>
                </c:pt>
                <c:pt idx="16">
                  <c:v>37.205548157340075</c:v>
                </c:pt>
                <c:pt idx="17">
                  <c:v>36.715805976692373</c:v>
                </c:pt>
                <c:pt idx="18">
                  <c:v>41.155534871638935</c:v>
                </c:pt>
                <c:pt idx="19">
                  <c:v>43.364930014218722</c:v>
                </c:pt>
                <c:pt idx="20">
                  <c:v>44.276753481853909</c:v>
                </c:pt>
                <c:pt idx="21">
                  <c:v>43.988331869013528</c:v>
                </c:pt>
                <c:pt idx="22">
                  <c:v>42.394673968739141</c:v>
                </c:pt>
                <c:pt idx="23">
                  <c:v>40.751009736214442</c:v>
                </c:pt>
                <c:pt idx="24">
                  <c:v>38.855018616879718</c:v>
                </c:pt>
                <c:pt idx="25">
                  <c:v>39.093721331952047</c:v>
                </c:pt>
                <c:pt idx="26">
                  <c:v>39.382082741281799</c:v>
                </c:pt>
                <c:pt idx="27">
                  <c:v>35.516817804907689</c:v>
                </c:pt>
                <c:pt idx="28">
                  <c:v>34.839979785977818</c:v>
                </c:pt>
                <c:pt idx="29">
                  <c:v>34.251243013550194</c:v>
                </c:pt>
                <c:pt idx="30">
                  <c:v>36.774032067059217</c:v>
                </c:pt>
                <c:pt idx="31">
                  <c:v>36.63631915633492</c:v>
                </c:pt>
                <c:pt idx="32">
                  <c:v>35.7060436169116</c:v>
                </c:pt>
                <c:pt idx="33">
                  <c:v>37.9195167384987</c:v>
                </c:pt>
                <c:pt idx="34">
                  <c:v>38.221459461359721</c:v>
                </c:pt>
                <c:pt idx="35">
                  <c:v>42.046952811031694</c:v>
                </c:pt>
                <c:pt idx="36">
                  <c:v>41.182724719293901</c:v>
                </c:pt>
                <c:pt idx="37">
                  <c:v>41.590021455510147</c:v>
                </c:pt>
                <c:pt idx="38">
                  <c:v>46.007067105316928</c:v>
                </c:pt>
                <c:pt idx="39">
                  <c:v>40.737459847781508</c:v>
                </c:pt>
                <c:pt idx="40">
                  <c:v>26.852648197993933</c:v>
                </c:pt>
                <c:pt idx="41">
                  <c:v>33.126250509343357</c:v>
                </c:pt>
              </c:numCache>
            </c:numRef>
          </c:val>
          <c:smooth val="0"/>
          <c:extLst>
            <c:ext xmlns:c16="http://schemas.microsoft.com/office/drawing/2014/chart" uri="{C3380CC4-5D6E-409C-BE32-E72D297353CC}">
              <c16:uniqueId val="{00000006-70C8-4436-BF8B-5C3266A7090D}"/>
            </c:ext>
          </c:extLst>
        </c:ser>
        <c:ser>
          <c:idx val="1"/>
          <c:order val="1"/>
          <c:tx>
            <c:strRef>
              <c:f>Simulación!$E$13</c:f>
              <c:strCache>
                <c:ptCount val="1"/>
                <c:pt idx="0">
                  <c:v>Activos de fondos de pensiones mercado doméstico (% del PIB) - Promedio plano</c:v>
                </c:pt>
              </c:strCache>
            </c:strRef>
          </c:tx>
          <c:spPr>
            <a:ln w="28575" cap="rnd">
              <a:solidFill>
                <a:schemeClr val="tx1"/>
              </a:solidFill>
              <a:prstDash val="sysDot"/>
              <a:round/>
            </a:ln>
            <a:effectLst/>
          </c:spPr>
          <c:marker>
            <c:symbol val="none"/>
          </c:marker>
          <c:cat>
            <c:numRef>
              <c:f>Simulación!$A$14:$A$84</c:f>
              <c:numCache>
                <c:formatCode>General</c:formatCode>
                <c:ptCount val="71"/>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c:v>
                </c:pt>
                <c:pt idx="38">
                  <c:v>2019</c:v>
                </c:pt>
                <c:pt idx="39">
                  <c:v>2020</c:v>
                </c:pt>
                <c:pt idx="40">
                  <c:v>2021</c:v>
                </c:pt>
                <c:pt idx="41">
                  <c:v>2022</c:v>
                </c:pt>
                <c:pt idx="42">
                  <c:v>2023</c:v>
                </c:pt>
                <c:pt idx="43">
                  <c:v>2024</c:v>
                </c:pt>
                <c:pt idx="44">
                  <c:v>2025</c:v>
                </c:pt>
                <c:pt idx="45">
                  <c:v>2026</c:v>
                </c:pt>
                <c:pt idx="46">
                  <c:v>2027</c:v>
                </c:pt>
                <c:pt idx="47">
                  <c:v>2028</c:v>
                </c:pt>
                <c:pt idx="48">
                  <c:v>2029</c:v>
                </c:pt>
                <c:pt idx="49">
                  <c:v>2030</c:v>
                </c:pt>
                <c:pt idx="50">
                  <c:v>2031</c:v>
                </c:pt>
                <c:pt idx="51">
                  <c:v>2032</c:v>
                </c:pt>
                <c:pt idx="52">
                  <c:v>2033</c:v>
                </c:pt>
                <c:pt idx="53">
                  <c:v>2034</c:v>
                </c:pt>
                <c:pt idx="54">
                  <c:v>2035</c:v>
                </c:pt>
                <c:pt idx="55">
                  <c:v>2036</c:v>
                </c:pt>
                <c:pt idx="56">
                  <c:v>2037</c:v>
                </c:pt>
                <c:pt idx="57">
                  <c:v>2038</c:v>
                </c:pt>
                <c:pt idx="58">
                  <c:v>2039</c:v>
                </c:pt>
                <c:pt idx="59">
                  <c:v>2040</c:v>
                </c:pt>
                <c:pt idx="60">
                  <c:v>2041</c:v>
                </c:pt>
                <c:pt idx="61">
                  <c:v>2042</c:v>
                </c:pt>
                <c:pt idx="62">
                  <c:v>2043</c:v>
                </c:pt>
                <c:pt idx="63">
                  <c:v>2044</c:v>
                </c:pt>
                <c:pt idx="64">
                  <c:v>2045</c:v>
                </c:pt>
                <c:pt idx="65">
                  <c:v>2046</c:v>
                </c:pt>
                <c:pt idx="66">
                  <c:v>2047</c:v>
                </c:pt>
                <c:pt idx="67">
                  <c:v>2048</c:v>
                </c:pt>
                <c:pt idx="68">
                  <c:v>2049</c:v>
                </c:pt>
                <c:pt idx="69">
                  <c:v>2050</c:v>
                </c:pt>
                <c:pt idx="70">
                  <c:v>2051</c:v>
                </c:pt>
              </c:numCache>
            </c:numRef>
          </c:cat>
          <c:val>
            <c:numRef>
              <c:f>Simulación!$E$14:$E$55</c:f>
              <c:numCache>
                <c:formatCode>0</c:formatCode>
                <c:ptCount val="42"/>
                <c:pt idx="0">
                  <c:v>31.249057549381664</c:v>
                </c:pt>
                <c:pt idx="1">
                  <c:v>31.249057549381664</c:v>
                </c:pt>
                <c:pt idx="2">
                  <c:v>31.249057549381664</c:v>
                </c:pt>
                <c:pt idx="3">
                  <c:v>31.249057549381664</c:v>
                </c:pt>
                <c:pt idx="4">
                  <c:v>31.249057549381664</c:v>
                </c:pt>
                <c:pt idx="5">
                  <c:v>31.249057549381664</c:v>
                </c:pt>
                <c:pt idx="6">
                  <c:v>31.249057549381664</c:v>
                </c:pt>
                <c:pt idx="7">
                  <c:v>31.249057549381664</c:v>
                </c:pt>
                <c:pt idx="8">
                  <c:v>31.249057549381664</c:v>
                </c:pt>
                <c:pt idx="9">
                  <c:v>31.249057549381664</c:v>
                </c:pt>
                <c:pt idx="10">
                  <c:v>31.249057549381664</c:v>
                </c:pt>
                <c:pt idx="11">
                  <c:v>31.249057549381664</c:v>
                </c:pt>
                <c:pt idx="12">
                  <c:v>31.249057549381664</c:v>
                </c:pt>
                <c:pt idx="13">
                  <c:v>31.249057549381664</c:v>
                </c:pt>
                <c:pt idx="14">
                  <c:v>31.249057549381664</c:v>
                </c:pt>
                <c:pt idx="15">
                  <c:v>31.249057549381664</c:v>
                </c:pt>
                <c:pt idx="16">
                  <c:v>31.249057549381664</c:v>
                </c:pt>
                <c:pt idx="17">
                  <c:v>31.249057549381664</c:v>
                </c:pt>
                <c:pt idx="18">
                  <c:v>31.249057549381664</c:v>
                </c:pt>
                <c:pt idx="19">
                  <c:v>31.249057549381664</c:v>
                </c:pt>
                <c:pt idx="20">
                  <c:v>31.249057549381664</c:v>
                </c:pt>
                <c:pt idx="21">
                  <c:v>31.249057549381664</c:v>
                </c:pt>
                <c:pt idx="22">
                  <c:v>31.249057549381664</c:v>
                </c:pt>
                <c:pt idx="23">
                  <c:v>31.249057549381664</c:v>
                </c:pt>
                <c:pt idx="24">
                  <c:v>31.249057549381664</c:v>
                </c:pt>
                <c:pt idx="25">
                  <c:v>31.249057549381664</c:v>
                </c:pt>
                <c:pt idx="26">
                  <c:v>31.249057549381664</c:v>
                </c:pt>
                <c:pt idx="27">
                  <c:v>31.249057549381664</c:v>
                </c:pt>
                <c:pt idx="28">
                  <c:v>31.249057549381664</c:v>
                </c:pt>
                <c:pt idx="29">
                  <c:v>31.249057549381664</c:v>
                </c:pt>
                <c:pt idx="30">
                  <c:v>31.249057549381664</c:v>
                </c:pt>
                <c:pt idx="31">
                  <c:v>31.249057549381664</c:v>
                </c:pt>
                <c:pt idx="32">
                  <c:v>31.249057549381664</c:v>
                </c:pt>
                <c:pt idx="33">
                  <c:v>31.249057549381664</c:v>
                </c:pt>
                <c:pt idx="34">
                  <c:v>31.249057549381664</c:v>
                </c:pt>
                <c:pt idx="35">
                  <c:v>31.249057549381664</c:v>
                </c:pt>
                <c:pt idx="36">
                  <c:v>31.249057549381664</c:v>
                </c:pt>
                <c:pt idx="37">
                  <c:v>31.249057549381664</c:v>
                </c:pt>
                <c:pt idx="38">
                  <c:v>31.249057549381664</c:v>
                </c:pt>
                <c:pt idx="39">
                  <c:v>31.249057549381664</c:v>
                </c:pt>
                <c:pt idx="40">
                  <c:v>31.249057549381664</c:v>
                </c:pt>
                <c:pt idx="41">
                  <c:v>31.249057549381664</c:v>
                </c:pt>
              </c:numCache>
            </c:numRef>
          </c:val>
          <c:smooth val="0"/>
          <c:extLst>
            <c:ext xmlns:c16="http://schemas.microsoft.com/office/drawing/2014/chart" uri="{C3380CC4-5D6E-409C-BE32-E72D297353CC}">
              <c16:uniqueId val="{00000007-70C8-4436-BF8B-5C3266A7090D}"/>
            </c:ext>
          </c:extLst>
        </c:ser>
        <c:ser>
          <c:idx val="2"/>
          <c:order val="2"/>
          <c:tx>
            <c:strRef>
              <c:f>Simulación!$K$13</c:f>
              <c:strCache>
                <c:ptCount val="1"/>
                <c:pt idx="0">
                  <c:v>Escenario 1A</c:v>
                </c:pt>
              </c:strCache>
            </c:strRef>
          </c:tx>
          <c:spPr>
            <a:ln w="28575" cap="rnd">
              <a:noFill/>
              <a:round/>
            </a:ln>
            <a:effectLst/>
          </c:spPr>
          <c:marker>
            <c:symbol val="none"/>
          </c:marker>
          <c:cat>
            <c:numRef>
              <c:f>Simulación!$A$14:$A$84</c:f>
              <c:numCache>
                <c:formatCode>General</c:formatCode>
                <c:ptCount val="71"/>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c:v>
                </c:pt>
                <c:pt idx="38">
                  <c:v>2019</c:v>
                </c:pt>
                <c:pt idx="39">
                  <c:v>2020</c:v>
                </c:pt>
                <c:pt idx="40">
                  <c:v>2021</c:v>
                </c:pt>
                <c:pt idx="41">
                  <c:v>2022</c:v>
                </c:pt>
                <c:pt idx="42">
                  <c:v>2023</c:v>
                </c:pt>
                <c:pt idx="43">
                  <c:v>2024</c:v>
                </c:pt>
                <c:pt idx="44">
                  <c:v>2025</c:v>
                </c:pt>
                <c:pt idx="45">
                  <c:v>2026</c:v>
                </c:pt>
                <c:pt idx="46">
                  <c:v>2027</c:v>
                </c:pt>
                <c:pt idx="47">
                  <c:v>2028</c:v>
                </c:pt>
                <c:pt idx="48">
                  <c:v>2029</c:v>
                </c:pt>
                <c:pt idx="49">
                  <c:v>2030</c:v>
                </c:pt>
                <c:pt idx="50">
                  <c:v>2031</c:v>
                </c:pt>
                <c:pt idx="51">
                  <c:v>2032</c:v>
                </c:pt>
                <c:pt idx="52">
                  <c:v>2033</c:v>
                </c:pt>
                <c:pt idx="53">
                  <c:v>2034</c:v>
                </c:pt>
                <c:pt idx="54">
                  <c:v>2035</c:v>
                </c:pt>
                <c:pt idx="55">
                  <c:v>2036</c:v>
                </c:pt>
                <c:pt idx="56">
                  <c:v>2037</c:v>
                </c:pt>
                <c:pt idx="57">
                  <c:v>2038</c:v>
                </c:pt>
                <c:pt idx="58">
                  <c:v>2039</c:v>
                </c:pt>
                <c:pt idx="59">
                  <c:v>2040</c:v>
                </c:pt>
                <c:pt idx="60">
                  <c:v>2041</c:v>
                </c:pt>
                <c:pt idx="61">
                  <c:v>2042</c:v>
                </c:pt>
                <c:pt idx="62">
                  <c:v>2043</c:v>
                </c:pt>
                <c:pt idx="63">
                  <c:v>2044</c:v>
                </c:pt>
                <c:pt idx="64">
                  <c:v>2045</c:v>
                </c:pt>
                <c:pt idx="65">
                  <c:v>2046</c:v>
                </c:pt>
                <c:pt idx="66">
                  <c:v>2047</c:v>
                </c:pt>
                <c:pt idx="67">
                  <c:v>2048</c:v>
                </c:pt>
                <c:pt idx="68">
                  <c:v>2049</c:v>
                </c:pt>
                <c:pt idx="69">
                  <c:v>2050</c:v>
                </c:pt>
                <c:pt idx="70">
                  <c:v>2051</c:v>
                </c:pt>
              </c:numCache>
            </c:numRef>
          </c:cat>
          <c:val>
            <c:numRef>
              <c:f>Simulación!$K$14:$K$84</c:f>
              <c:numCache>
                <c:formatCode>General</c:formatCode>
                <c:ptCount val="71"/>
                <c:pt idx="41" formatCode="0.000">
                  <c:v>33.126250509343357</c:v>
                </c:pt>
                <c:pt idx="42" formatCode="0.000">
                  <c:v>33.693366580500296</c:v>
                </c:pt>
                <c:pt idx="43" formatCode="0.000">
                  <c:v>33.39867241215773</c:v>
                </c:pt>
                <c:pt idx="44" formatCode="0.000">
                  <c:v>33.755714819577896</c:v>
                </c:pt>
                <c:pt idx="45" formatCode="0.000">
                  <c:v>34.497273402065872</c:v>
                </c:pt>
                <c:pt idx="46" formatCode="0.000">
                  <c:v>35.454599796136506</c:v>
                </c:pt>
                <c:pt idx="47" formatCode="0.000">
                  <c:v>36.285858626789384</c:v>
                </c:pt>
                <c:pt idx="48" formatCode="0.000">
                  <c:v>37.194464769649443</c:v>
                </c:pt>
                <c:pt idx="49" formatCode="0.000">
                  <c:v>38.181678955554609</c:v>
                </c:pt>
                <c:pt idx="50" formatCode="0.000">
                  <c:v>39.177910738444993</c:v>
                </c:pt>
                <c:pt idx="51" formatCode="0.000">
                  <c:v>40.185569207296425</c:v>
                </c:pt>
                <c:pt idx="52" formatCode="0.000">
                  <c:v>41.204734209873486</c:v>
                </c:pt>
                <c:pt idx="53" formatCode="0.000">
                  <c:v>42.235359477672922</c:v>
                </c:pt>
                <c:pt idx="54" formatCode="0.000">
                  <c:v>43.2776912692512</c:v>
                </c:pt>
                <c:pt idx="55" formatCode="0.000">
                  <c:v>44.331527692040382</c:v>
                </c:pt>
                <c:pt idx="56" formatCode="0.000">
                  <c:v>45.396628755208859</c:v>
                </c:pt>
                <c:pt idx="57" formatCode="0.000">
                  <c:v>46.473444401924965</c:v>
                </c:pt>
                <c:pt idx="58" formatCode="0.000">
                  <c:v>47.639886917979894</c:v>
                </c:pt>
                <c:pt idx="59" formatCode="0.000">
                  <c:v>48.827635817881031</c:v>
                </c:pt>
                <c:pt idx="60" formatCode="0.000">
                  <c:v>49.998268192063037</c:v>
                </c:pt>
                <c:pt idx="61" formatCode="0.000">
                  <c:v>51.227304666292859</c:v>
                </c:pt>
                <c:pt idx="62" formatCode="0.000">
                  <c:v>52.47874908579734</c:v>
                </c:pt>
                <c:pt idx="63" formatCode="0.000">
                  <c:v>53.752887986720431</c:v>
                </c:pt>
                <c:pt idx="64" formatCode="0.000">
                  <c:v>55.049837259615742</c:v>
                </c:pt>
                <c:pt idx="65" formatCode="0.000">
                  <c:v>56.369488513308617</c:v>
                </c:pt>
                <c:pt idx="66" formatCode="0.000">
                  <c:v>57.711182307671926</c:v>
                </c:pt>
                <c:pt idx="67" formatCode="0.000">
                  <c:v>59.074981995771068</c:v>
                </c:pt>
                <c:pt idx="68" formatCode="0.000">
                  <c:v>60.461511240962892</c:v>
                </c:pt>
                <c:pt idx="69" formatCode="0.000">
                  <c:v>61.870339256407647</c:v>
                </c:pt>
                <c:pt idx="70" formatCode="0.000">
                  <c:v>63.301214872259479</c:v>
                </c:pt>
              </c:numCache>
            </c:numRef>
          </c:val>
          <c:smooth val="0"/>
          <c:extLst>
            <c:ext xmlns:c16="http://schemas.microsoft.com/office/drawing/2014/chart" uri="{C3380CC4-5D6E-409C-BE32-E72D297353CC}">
              <c16:uniqueId val="{00000008-70C8-4436-BF8B-5C3266A7090D}"/>
            </c:ext>
          </c:extLst>
        </c:ser>
        <c:ser>
          <c:idx val="3"/>
          <c:order val="3"/>
          <c:tx>
            <c:strRef>
              <c:f>Simulación!$L$13</c:f>
              <c:strCache>
                <c:ptCount val="1"/>
                <c:pt idx="0">
                  <c:v>Escenario 1B</c:v>
                </c:pt>
              </c:strCache>
            </c:strRef>
          </c:tx>
          <c:spPr>
            <a:ln w="28575" cap="rnd">
              <a:noFill/>
              <a:round/>
            </a:ln>
            <a:effectLst/>
          </c:spPr>
          <c:marker>
            <c:symbol val="none"/>
          </c:marker>
          <c:cat>
            <c:numRef>
              <c:f>Simulación!$A$14:$A$84</c:f>
              <c:numCache>
                <c:formatCode>General</c:formatCode>
                <c:ptCount val="71"/>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c:v>
                </c:pt>
                <c:pt idx="38">
                  <c:v>2019</c:v>
                </c:pt>
                <c:pt idx="39">
                  <c:v>2020</c:v>
                </c:pt>
                <c:pt idx="40">
                  <c:v>2021</c:v>
                </c:pt>
                <c:pt idx="41">
                  <c:v>2022</c:v>
                </c:pt>
                <c:pt idx="42">
                  <c:v>2023</c:v>
                </c:pt>
                <c:pt idx="43">
                  <c:v>2024</c:v>
                </c:pt>
                <c:pt idx="44">
                  <c:v>2025</c:v>
                </c:pt>
                <c:pt idx="45">
                  <c:v>2026</c:v>
                </c:pt>
                <c:pt idx="46">
                  <c:v>2027</c:v>
                </c:pt>
                <c:pt idx="47">
                  <c:v>2028</c:v>
                </c:pt>
                <c:pt idx="48">
                  <c:v>2029</c:v>
                </c:pt>
                <c:pt idx="49">
                  <c:v>2030</c:v>
                </c:pt>
                <c:pt idx="50">
                  <c:v>2031</c:v>
                </c:pt>
                <c:pt idx="51">
                  <c:v>2032</c:v>
                </c:pt>
                <c:pt idx="52">
                  <c:v>2033</c:v>
                </c:pt>
                <c:pt idx="53">
                  <c:v>2034</c:v>
                </c:pt>
                <c:pt idx="54">
                  <c:v>2035</c:v>
                </c:pt>
                <c:pt idx="55">
                  <c:v>2036</c:v>
                </c:pt>
                <c:pt idx="56">
                  <c:v>2037</c:v>
                </c:pt>
                <c:pt idx="57">
                  <c:v>2038</c:v>
                </c:pt>
                <c:pt idx="58">
                  <c:v>2039</c:v>
                </c:pt>
                <c:pt idx="59">
                  <c:v>2040</c:v>
                </c:pt>
                <c:pt idx="60">
                  <c:v>2041</c:v>
                </c:pt>
                <c:pt idx="61">
                  <c:v>2042</c:v>
                </c:pt>
                <c:pt idx="62">
                  <c:v>2043</c:v>
                </c:pt>
                <c:pt idx="63">
                  <c:v>2044</c:v>
                </c:pt>
                <c:pt idx="64">
                  <c:v>2045</c:v>
                </c:pt>
                <c:pt idx="65">
                  <c:v>2046</c:v>
                </c:pt>
                <c:pt idx="66">
                  <c:v>2047</c:v>
                </c:pt>
                <c:pt idx="67">
                  <c:v>2048</c:v>
                </c:pt>
                <c:pt idx="68">
                  <c:v>2049</c:v>
                </c:pt>
                <c:pt idx="69">
                  <c:v>2050</c:v>
                </c:pt>
                <c:pt idx="70">
                  <c:v>2051</c:v>
                </c:pt>
              </c:numCache>
            </c:numRef>
          </c:cat>
          <c:val>
            <c:numRef>
              <c:f>Simulación!$L$14:$L$84</c:f>
              <c:numCache>
                <c:formatCode>General</c:formatCode>
                <c:ptCount val="71"/>
                <c:pt idx="41" formatCode="0.000">
                  <c:v>33.126250509343357</c:v>
                </c:pt>
                <c:pt idx="42" formatCode="0.000">
                  <c:v>33.693366580500296</c:v>
                </c:pt>
                <c:pt idx="43" formatCode="0.000">
                  <c:v>33.39867241215773</c:v>
                </c:pt>
                <c:pt idx="44" formatCode="0.000">
                  <c:v>33.755714819577896</c:v>
                </c:pt>
                <c:pt idx="45" formatCode="0.000">
                  <c:v>34.497273402065872</c:v>
                </c:pt>
                <c:pt idx="46" formatCode="0.000">
                  <c:v>35.454599796136506</c:v>
                </c:pt>
                <c:pt idx="47" formatCode="0.000">
                  <c:v>36.641602338816732</c:v>
                </c:pt>
                <c:pt idx="48" formatCode="0.000">
                  <c:v>37.927343016264025</c:v>
                </c:pt>
                <c:pt idx="49" formatCode="0.000">
                  <c:v>39.31571520386796</c:v>
                </c:pt>
                <c:pt idx="50" formatCode="0.000">
                  <c:v>40.737041380508714</c:v>
                </c:pt>
                <c:pt idx="51" formatCode="0.000">
                  <c:v>42.194455702866016</c:v>
                </c:pt>
                <c:pt idx="52" formatCode="0.000">
                  <c:v>43.688731456090828</c:v>
                </c:pt>
                <c:pt idx="53" formatCode="0.000">
                  <c:v>45.220521402269505</c:v>
                </c:pt>
                <c:pt idx="54" formatCode="0.000">
                  <c:v>46.790804034292492</c:v>
                </c:pt>
                <c:pt idx="55" formatCode="0.000">
                  <c:v>48.400090544817054</c:v>
                </c:pt>
                <c:pt idx="56" formatCode="0.000">
                  <c:v>50.048853342078417</c:v>
                </c:pt>
                <c:pt idx="57" formatCode="0.000">
                  <c:v>51.738334462959848</c:v>
                </c:pt>
                <c:pt idx="58" formatCode="0.000">
                  <c:v>53.556890896234343</c:v>
                </c:pt>
                <c:pt idx="59" formatCode="0.000">
                  <c:v>55.430319896813906</c:v>
                </c:pt>
                <c:pt idx="60" formatCode="0.000">
                  <c:v>57.315713480915754</c:v>
                </c:pt>
                <c:pt idx="61" formatCode="0.000">
                  <c:v>59.30035593952995</c:v>
                </c:pt>
                <c:pt idx="62" formatCode="0.000">
                  <c:v>61.344597530078481</c:v>
                </c:pt>
                <c:pt idx="63" formatCode="0.000">
                  <c:v>63.450011132980357</c:v>
                </c:pt>
                <c:pt idx="64" formatCode="0.000">
                  <c:v>65.618000485340858</c:v>
                </c:pt>
                <c:pt idx="65" formatCode="0.000">
                  <c:v>67.849726293241105</c:v>
                </c:pt>
                <c:pt idx="66" formatCode="0.000">
                  <c:v>70.145696283759534</c:v>
                </c:pt>
                <c:pt idx="67" formatCode="0.000">
                  <c:v>72.507296063552744</c:v>
                </c:pt>
                <c:pt idx="68" formatCode="0.000">
                  <c:v>74.936630787351561</c:v>
                </c:pt>
                <c:pt idx="69" formatCode="0.000">
                  <c:v>77.434538634201672</c:v>
                </c:pt>
                <c:pt idx="70" formatCode="0.000">
                  <c:v>80.002086849266718</c:v>
                </c:pt>
              </c:numCache>
            </c:numRef>
          </c:val>
          <c:smooth val="0"/>
          <c:extLst>
            <c:ext xmlns:c16="http://schemas.microsoft.com/office/drawing/2014/chart" uri="{C3380CC4-5D6E-409C-BE32-E72D297353CC}">
              <c16:uniqueId val="{00000009-70C8-4436-BF8B-5C3266A7090D}"/>
            </c:ext>
          </c:extLst>
        </c:ser>
        <c:ser>
          <c:idx val="4"/>
          <c:order val="4"/>
          <c:tx>
            <c:strRef>
              <c:f>Simulación!$M$13</c:f>
              <c:strCache>
                <c:ptCount val="1"/>
                <c:pt idx="0">
                  <c:v>Escenario 2A</c:v>
                </c:pt>
              </c:strCache>
            </c:strRef>
          </c:tx>
          <c:spPr>
            <a:ln w="28575" cap="rnd">
              <a:noFill/>
              <a:round/>
            </a:ln>
            <a:effectLst/>
          </c:spPr>
          <c:marker>
            <c:symbol val="none"/>
          </c:marker>
          <c:cat>
            <c:numRef>
              <c:f>Simulación!$A$14:$A$84</c:f>
              <c:numCache>
                <c:formatCode>General</c:formatCode>
                <c:ptCount val="71"/>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c:v>
                </c:pt>
                <c:pt idx="38">
                  <c:v>2019</c:v>
                </c:pt>
                <c:pt idx="39">
                  <c:v>2020</c:v>
                </c:pt>
                <c:pt idx="40">
                  <c:v>2021</c:v>
                </c:pt>
                <c:pt idx="41">
                  <c:v>2022</c:v>
                </c:pt>
                <c:pt idx="42">
                  <c:v>2023</c:v>
                </c:pt>
                <c:pt idx="43">
                  <c:v>2024</c:v>
                </c:pt>
                <c:pt idx="44">
                  <c:v>2025</c:v>
                </c:pt>
                <c:pt idx="45">
                  <c:v>2026</c:v>
                </c:pt>
                <c:pt idx="46">
                  <c:v>2027</c:v>
                </c:pt>
                <c:pt idx="47">
                  <c:v>2028</c:v>
                </c:pt>
                <c:pt idx="48">
                  <c:v>2029</c:v>
                </c:pt>
                <c:pt idx="49">
                  <c:v>2030</c:v>
                </c:pt>
                <c:pt idx="50">
                  <c:v>2031</c:v>
                </c:pt>
                <c:pt idx="51">
                  <c:v>2032</c:v>
                </c:pt>
                <c:pt idx="52">
                  <c:v>2033</c:v>
                </c:pt>
                <c:pt idx="53">
                  <c:v>2034</c:v>
                </c:pt>
                <c:pt idx="54">
                  <c:v>2035</c:v>
                </c:pt>
                <c:pt idx="55">
                  <c:v>2036</c:v>
                </c:pt>
                <c:pt idx="56">
                  <c:v>2037</c:v>
                </c:pt>
                <c:pt idx="57">
                  <c:v>2038</c:v>
                </c:pt>
                <c:pt idx="58">
                  <c:v>2039</c:v>
                </c:pt>
                <c:pt idx="59">
                  <c:v>2040</c:v>
                </c:pt>
                <c:pt idx="60">
                  <c:v>2041</c:v>
                </c:pt>
                <c:pt idx="61">
                  <c:v>2042</c:v>
                </c:pt>
                <c:pt idx="62">
                  <c:v>2043</c:v>
                </c:pt>
                <c:pt idx="63">
                  <c:v>2044</c:v>
                </c:pt>
                <c:pt idx="64">
                  <c:v>2045</c:v>
                </c:pt>
                <c:pt idx="65">
                  <c:v>2046</c:v>
                </c:pt>
                <c:pt idx="66">
                  <c:v>2047</c:v>
                </c:pt>
                <c:pt idx="67">
                  <c:v>2048</c:v>
                </c:pt>
                <c:pt idx="68">
                  <c:v>2049</c:v>
                </c:pt>
                <c:pt idx="69">
                  <c:v>2050</c:v>
                </c:pt>
                <c:pt idx="70">
                  <c:v>2051</c:v>
                </c:pt>
              </c:numCache>
            </c:numRef>
          </c:cat>
          <c:val>
            <c:numRef>
              <c:f>Simulación!$M$14:$M$84</c:f>
              <c:numCache>
                <c:formatCode>General</c:formatCode>
                <c:ptCount val="71"/>
                <c:pt idx="41" formatCode="0.000">
                  <c:v>33.126250509343357</c:v>
                </c:pt>
                <c:pt idx="42" formatCode="0.000">
                  <c:v>33.693366580500296</c:v>
                </c:pt>
                <c:pt idx="43" formatCode="0.000">
                  <c:v>33.39867241215773</c:v>
                </c:pt>
                <c:pt idx="44" formatCode="0.000">
                  <c:v>33.75571045001459</c:v>
                </c:pt>
                <c:pt idx="45" formatCode="0.000">
                  <c:v>34.489604932466406</c:v>
                </c:pt>
                <c:pt idx="46" formatCode="0.000">
                  <c:v>35.414168994662596</c:v>
                </c:pt>
                <c:pt idx="47" formatCode="0.000">
                  <c:v>36.187514761345213</c:v>
                </c:pt>
                <c:pt idx="48" formatCode="0.000">
                  <c:v>37.012600769105362</c:v>
                </c:pt>
                <c:pt idx="49" formatCode="0.000">
                  <c:v>37.890286987586627</c:v>
                </c:pt>
                <c:pt idx="50" formatCode="0.000">
                  <c:v>38.778924690607333</c:v>
                </c:pt>
                <c:pt idx="51" formatCode="0.000">
                  <c:v>39.68006692235587</c:v>
                </c:pt>
                <c:pt idx="52" formatCode="0.000">
                  <c:v>40.59387127143566</c:v>
                </c:pt>
                <c:pt idx="53" formatCode="0.000">
                  <c:v>41.520421786397101</c:v>
                </c:pt>
                <c:pt idx="54" formatCode="0.000">
                  <c:v>42.459980203087625</c:v>
                </c:pt>
                <c:pt idx="55" formatCode="0.000">
                  <c:v>43.41254157989777</c:v>
                </c:pt>
                <c:pt idx="56" formatCode="0.000">
                  <c:v>44.378080372452729</c:v>
                </c:pt>
                <c:pt idx="57" formatCode="0.000">
                  <c:v>45.356987296780005</c:v>
                </c:pt>
                <c:pt idx="58" formatCode="0.000">
                  <c:v>46.396132819143538</c:v>
                </c:pt>
                <c:pt idx="59" formatCode="0.000">
                  <c:v>47.454650133227048</c:v>
                </c:pt>
                <c:pt idx="60" formatCode="0.000">
                  <c:v>48.509613414872142</c:v>
                </c:pt>
                <c:pt idx="61" formatCode="0.000">
                  <c:v>49.606465445034004</c:v>
                </c:pt>
                <c:pt idx="62" formatCode="0.000">
                  <c:v>50.72374146848928</c:v>
                </c:pt>
                <c:pt idx="63" formatCode="0.000">
                  <c:v>51.861748925878302</c:v>
                </c:pt>
                <c:pt idx="64" formatCode="0.000">
                  <c:v>53.020695501923178</c:v>
                </c:pt>
                <c:pt idx="65" formatCode="0.000">
                  <c:v>54.200656994840926</c:v>
                </c:pt>
                <c:pt idx="66" formatCode="0.000">
                  <c:v>55.401381308096887</c:v>
                </c:pt>
                <c:pt idx="67" formatCode="0.000">
                  <c:v>56.623052808791194</c:v>
                </c:pt>
                <c:pt idx="68" formatCode="0.000">
                  <c:v>57.866194892048597</c:v>
                </c:pt>
                <c:pt idx="69" formatCode="0.000">
                  <c:v>59.13070117990712</c:v>
                </c:pt>
                <c:pt idx="70" formatCode="0.000">
                  <c:v>60.416576017885461</c:v>
                </c:pt>
              </c:numCache>
            </c:numRef>
          </c:val>
          <c:smooth val="0"/>
          <c:extLst>
            <c:ext xmlns:c16="http://schemas.microsoft.com/office/drawing/2014/chart" uri="{C3380CC4-5D6E-409C-BE32-E72D297353CC}">
              <c16:uniqueId val="{0000000A-70C8-4436-BF8B-5C3266A7090D}"/>
            </c:ext>
          </c:extLst>
        </c:ser>
        <c:ser>
          <c:idx val="5"/>
          <c:order val="5"/>
          <c:tx>
            <c:strRef>
              <c:f>Simulación!$N$13</c:f>
              <c:strCache>
                <c:ptCount val="1"/>
                <c:pt idx="0">
                  <c:v>Escenario 2B</c:v>
                </c:pt>
              </c:strCache>
            </c:strRef>
          </c:tx>
          <c:spPr>
            <a:ln w="28575" cap="rnd">
              <a:noFill/>
              <a:round/>
            </a:ln>
            <a:effectLst/>
          </c:spPr>
          <c:marker>
            <c:symbol val="none"/>
          </c:marker>
          <c:cat>
            <c:numRef>
              <c:f>Simulación!$A$14:$A$84</c:f>
              <c:numCache>
                <c:formatCode>General</c:formatCode>
                <c:ptCount val="71"/>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c:v>
                </c:pt>
                <c:pt idx="38">
                  <c:v>2019</c:v>
                </c:pt>
                <c:pt idx="39">
                  <c:v>2020</c:v>
                </c:pt>
                <c:pt idx="40">
                  <c:v>2021</c:v>
                </c:pt>
                <c:pt idx="41">
                  <c:v>2022</c:v>
                </c:pt>
                <c:pt idx="42">
                  <c:v>2023</c:v>
                </c:pt>
                <c:pt idx="43">
                  <c:v>2024</c:v>
                </c:pt>
                <c:pt idx="44">
                  <c:v>2025</c:v>
                </c:pt>
                <c:pt idx="45">
                  <c:v>2026</c:v>
                </c:pt>
                <c:pt idx="46">
                  <c:v>2027</c:v>
                </c:pt>
                <c:pt idx="47">
                  <c:v>2028</c:v>
                </c:pt>
                <c:pt idx="48">
                  <c:v>2029</c:v>
                </c:pt>
                <c:pt idx="49">
                  <c:v>2030</c:v>
                </c:pt>
                <c:pt idx="50">
                  <c:v>2031</c:v>
                </c:pt>
                <c:pt idx="51">
                  <c:v>2032</c:v>
                </c:pt>
                <c:pt idx="52">
                  <c:v>2033</c:v>
                </c:pt>
                <c:pt idx="53">
                  <c:v>2034</c:v>
                </c:pt>
                <c:pt idx="54">
                  <c:v>2035</c:v>
                </c:pt>
                <c:pt idx="55">
                  <c:v>2036</c:v>
                </c:pt>
                <c:pt idx="56">
                  <c:v>2037</c:v>
                </c:pt>
                <c:pt idx="57">
                  <c:v>2038</c:v>
                </c:pt>
                <c:pt idx="58">
                  <c:v>2039</c:v>
                </c:pt>
                <c:pt idx="59">
                  <c:v>2040</c:v>
                </c:pt>
                <c:pt idx="60">
                  <c:v>2041</c:v>
                </c:pt>
                <c:pt idx="61">
                  <c:v>2042</c:v>
                </c:pt>
                <c:pt idx="62">
                  <c:v>2043</c:v>
                </c:pt>
                <c:pt idx="63">
                  <c:v>2044</c:v>
                </c:pt>
                <c:pt idx="64">
                  <c:v>2045</c:v>
                </c:pt>
                <c:pt idx="65">
                  <c:v>2046</c:v>
                </c:pt>
                <c:pt idx="66">
                  <c:v>2047</c:v>
                </c:pt>
                <c:pt idx="67">
                  <c:v>2048</c:v>
                </c:pt>
                <c:pt idx="68">
                  <c:v>2049</c:v>
                </c:pt>
                <c:pt idx="69">
                  <c:v>2050</c:v>
                </c:pt>
                <c:pt idx="70">
                  <c:v>2051</c:v>
                </c:pt>
              </c:numCache>
            </c:numRef>
          </c:cat>
          <c:val>
            <c:numRef>
              <c:f>Simulación!$N$14:$N$84</c:f>
              <c:numCache>
                <c:formatCode>General</c:formatCode>
                <c:ptCount val="71"/>
                <c:pt idx="41" formatCode="0.000">
                  <c:v>33.126250509343357</c:v>
                </c:pt>
                <c:pt idx="42" formatCode="0.000">
                  <c:v>33.693366580500296</c:v>
                </c:pt>
                <c:pt idx="43" formatCode="0.000">
                  <c:v>33.39867241215773</c:v>
                </c:pt>
                <c:pt idx="44" formatCode="0.000">
                  <c:v>33.75571045001459</c:v>
                </c:pt>
                <c:pt idx="45" formatCode="0.000">
                  <c:v>34.489604932466406</c:v>
                </c:pt>
                <c:pt idx="46" formatCode="0.000">
                  <c:v>35.414168994662596</c:v>
                </c:pt>
                <c:pt idx="47" formatCode="0.000">
                  <c:v>36.54229431782899</c:v>
                </c:pt>
                <c:pt idx="48" formatCode="0.000">
                  <c:v>37.741895574724978</c:v>
                </c:pt>
                <c:pt idx="49" formatCode="0.000">
                  <c:v>39.015668586256943</c:v>
                </c:pt>
                <c:pt idx="50" formatCode="0.000">
                  <c:v>40.322177217651287</c:v>
                </c:pt>
                <c:pt idx="51" formatCode="0.000">
                  <c:v>41.66368323428172</c:v>
                </c:pt>
                <c:pt idx="52" formatCode="0.000">
                  <c:v>43.041043092468442</c:v>
                </c:pt>
                <c:pt idx="53" formatCode="0.000">
                  <c:v>44.455052478376054</c:v>
                </c:pt>
                <c:pt idx="54" formatCode="0.000">
                  <c:v>45.906714399854977</c:v>
                </c:pt>
                <c:pt idx="55" formatCode="0.000">
                  <c:v>47.396763717324994</c:v>
                </c:pt>
                <c:pt idx="56" formatCode="0.000">
                  <c:v>48.925924613047542</c:v>
                </c:pt>
                <c:pt idx="57" formatCode="0.000">
                  <c:v>50.495396009335238</c:v>
                </c:pt>
                <c:pt idx="58" formatCode="0.000">
                  <c:v>52.158659143757568</c:v>
                </c:pt>
                <c:pt idx="59" formatCode="0.000">
                  <c:v>53.871673150164625</c:v>
                </c:pt>
                <c:pt idx="60" formatCode="0.000">
                  <c:v>55.609188159804447</c:v>
                </c:pt>
                <c:pt idx="61" formatCode="0.000">
                  <c:v>57.424084225303986</c:v>
                </c:pt>
                <c:pt idx="62" formatCode="0.000">
                  <c:v>59.293095963797406</c:v>
                </c:pt>
                <c:pt idx="63" formatCode="0.000">
                  <c:v>61.217706991590006</c:v>
                </c:pt>
                <c:pt idx="64" formatCode="0.000">
                  <c:v>63.199315318059313</c:v>
                </c:pt>
                <c:pt idx="65" formatCode="0.000">
                  <c:v>65.239189480059906</c:v>
                </c:pt>
                <c:pt idx="66" formatCode="0.000">
                  <c:v>67.338223053903761</c:v>
                </c:pt>
                <c:pt idx="67" formatCode="0.000">
                  <c:v>69.497853665416386</c:v>
                </c:pt>
                <c:pt idx="68" formatCode="0.000">
                  <c:v>71.719968500498183</c:v>
                </c:pt>
                <c:pt idx="69" formatCode="0.000">
                  <c:v>74.005712915316693</c:v>
                </c:pt>
                <c:pt idx="70" formatCode="0.000">
                  <c:v>76.356388601261486</c:v>
                </c:pt>
              </c:numCache>
            </c:numRef>
          </c:val>
          <c:smooth val="0"/>
          <c:extLst>
            <c:ext xmlns:c16="http://schemas.microsoft.com/office/drawing/2014/chart" uri="{C3380CC4-5D6E-409C-BE32-E72D297353CC}">
              <c16:uniqueId val="{0000000B-70C8-4436-BF8B-5C3266A7090D}"/>
            </c:ext>
          </c:extLst>
        </c:ser>
        <c:ser>
          <c:idx val="6"/>
          <c:order val="6"/>
          <c:tx>
            <c:strRef>
              <c:f>Simulación!$O$13</c:f>
              <c:strCache>
                <c:ptCount val="1"/>
                <c:pt idx="0">
                  <c:v>Escenario 3A</c:v>
                </c:pt>
              </c:strCache>
            </c:strRef>
          </c:tx>
          <c:spPr>
            <a:ln w="28575" cap="rnd">
              <a:noFill/>
              <a:round/>
            </a:ln>
            <a:effectLst/>
          </c:spPr>
          <c:marker>
            <c:symbol val="none"/>
          </c:marker>
          <c:cat>
            <c:numRef>
              <c:f>Simulación!$A$14:$A$84</c:f>
              <c:numCache>
                <c:formatCode>General</c:formatCode>
                <c:ptCount val="71"/>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c:v>
                </c:pt>
                <c:pt idx="38">
                  <c:v>2019</c:v>
                </c:pt>
                <c:pt idx="39">
                  <c:v>2020</c:v>
                </c:pt>
                <c:pt idx="40">
                  <c:v>2021</c:v>
                </c:pt>
                <c:pt idx="41">
                  <c:v>2022</c:v>
                </c:pt>
                <c:pt idx="42">
                  <c:v>2023</c:v>
                </c:pt>
                <c:pt idx="43">
                  <c:v>2024</c:v>
                </c:pt>
                <c:pt idx="44">
                  <c:v>2025</c:v>
                </c:pt>
                <c:pt idx="45">
                  <c:v>2026</c:v>
                </c:pt>
                <c:pt idx="46">
                  <c:v>2027</c:v>
                </c:pt>
                <c:pt idx="47">
                  <c:v>2028</c:v>
                </c:pt>
                <c:pt idx="48">
                  <c:v>2029</c:v>
                </c:pt>
                <c:pt idx="49">
                  <c:v>2030</c:v>
                </c:pt>
                <c:pt idx="50">
                  <c:v>2031</c:v>
                </c:pt>
                <c:pt idx="51">
                  <c:v>2032</c:v>
                </c:pt>
                <c:pt idx="52">
                  <c:v>2033</c:v>
                </c:pt>
                <c:pt idx="53">
                  <c:v>2034</c:v>
                </c:pt>
                <c:pt idx="54">
                  <c:v>2035</c:v>
                </c:pt>
                <c:pt idx="55">
                  <c:v>2036</c:v>
                </c:pt>
                <c:pt idx="56">
                  <c:v>2037</c:v>
                </c:pt>
                <c:pt idx="57">
                  <c:v>2038</c:v>
                </c:pt>
                <c:pt idx="58">
                  <c:v>2039</c:v>
                </c:pt>
                <c:pt idx="59">
                  <c:v>2040</c:v>
                </c:pt>
                <c:pt idx="60">
                  <c:v>2041</c:v>
                </c:pt>
                <c:pt idx="61">
                  <c:v>2042</c:v>
                </c:pt>
                <c:pt idx="62">
                  <c:v>2043</c:v>
                </c:pt>
                <c:pt idx="63">
                  <c:v>2044</c:v>
                </c:pt>
                <c:pt idx="64">
                  <c:v>2045</c:v>
                </c:pt>
                <c:pt idx="65">
                  <c:v>2046</c:v>
                </c:pt>
                <c:pt idx="66">
                  <c:v>2047</c:v>
                </c:pt>
                <c:pt idx="67">
                  <c:v>2048</c:v>
                </c:pt>
                <c:pt idx="68">
                  <c:v>2049</c:v>
                </c:pt>
                <c:pt idx="69">
                  <c:v>2050</c:v>
                </c:pt>
                <c:pt idx="70">
                  <c:v>2051</c:v>
                </c:pt>
              </c:numCache>
            </c:numRef>
          </c:cat>
          <c:val>
            <c:numRef>
              <c:f>Simulación!$O$14:$O$84</c:f>
              <c:numCache>
                <c:formatCode>General</c:formatCode>
                <c:ptCount val="71"/>
                <c:pt idx="41" formatCode="0.000">
                  <c:v>33.126250509343357</c:v>
                </c:pt>
                <c:pt idx="42" formatCode="0.000">
                  <c:v>33.693366580500296</c:v>
                </c:pt>
                <c:pt idx="43" formatCode="0.000">
                  <c:v>33.39867241215773</c:v>
                </c:pt>
                <c:pt idx="44" formatCode="0.000">
                  <c:v>33.755719189141203</c:v>
                </c:pt>
                <c:pt idx="45" formatCode="0.000">
                  <c:v>34.504941871665338</c:v>
                </c:pt>
                <c:pt idx="46" formatCode="0.000">
                  <c:v>35.495030597610409</c:v>
                </c:pt>
                <c:pt idx="47" formatCode="0.000">
                  <c:v>36.384202492233555</c:v>
                </c:pt>
                <c:pt idx="48" formatCode="0.000">
                  <c:v>37.376328770193517</c:v>
                </c:pt>
                <c:pt idx="49" formatCode="0.000">
                  <c:v>38.473070923522577</c:v>
                </c:pt>
                <c:pt idx="50" formatCode="0.000">
                  <c:v>39.576896786282632</c:v>
                </c:pt>
                <c:pt idx="51" formatCode="0.000">
                  <c:v>40.691071492236944</c:v>
                </c:pt>
                <c:pt idx="52" formatCode="0.000">
                  <c:v>41.815597148311276</c:v>
                </c:pt>
                <c:pt idx="53" formatCode="0.000">
                  <c:v>42.950297168948708</c:v>
                </c:pt>
                <c:pt idx="54" formatCode="0.000">
                  <c:v>44.095402335414732</c:v>
                </c:pt>
                <c:pt idx="55" formatCode="0.000">
                  <c:v>45.250513804182944</c:v>
                </c:pt>
                <c:pt idx="56" formatCode="0.000">
                  <c:v>46.415177137964967</c:v>
                </c:pt>
                <c:pt idx="57" formatCode="0.000">
                  <c:v>47.589901507069882</c:v>
                </c:pt>
                <c:pt idx="58" formatCode="0.000">
                  <c:v>48.883641016816199</c:v>
                </c:pt>
                <c:pt idx="59" formatCode="0.000">
                  <c:v>50.200621502534972</c:v>
                </c:pt>
                <c:pt idx="60" formatCode="0.000">
                  <c:v>51.486922969253882</c:v>
                </c:pt>
                <c:pt idx="61" formatCode="0.000">
                  <c:v>52.848143887551657</c:v>
                </c:pt>
                <c:pt idx="62" formatCode="0.000">
                  <c:v>54.233756703105342</c:v>
                </c:pt>
                <c:pt idx="63" formatCode="0.000">
                  <c:v>55.644027047562503</c:v>
                </c:pt>
                <c:pt idx="64" formatCode="0.000">
                  <c:v>57.078979017308249</c:v>
                </c:pt>
                <c:pt idx="65" formatCode="0.000">
                  <c:v>58.53832003177628</c:v>
                </c:pt>
                <c:pt idx="66" formatCode="0.000">
                  <c:v>60.020983307246937</c:v>
                </c:pt>
                <c:pt idx="67" formatCode="0.000">
                  <c:v>61.526911182750901</c:v>
                </c:pt>
                <c:pt idx="68" formatCode="0.000">
                  <c:v>63.056827589877152</c:v>
                </c:pt>
                <c:pt idx="69" formatCode="0.000">
                  <c:v>64.609977332908144</c:v>
                </c:pt>
                <c:pt idx="70" formatCode="0.000">
                  <c:v>66.185853726633482</c:v>
                </c:pt>
              </c:numCache>
            </c:numRef>
          </c:val>
          <c:smooth val="0"/>
          <c:extLst>
            <c:ext xmlns:c16="http://schemas.microsoft.com/office/drawing/2014/chart" uri="{C3380CC4-5D6E-409C-BE32-E72D297353CC}">
              <c16:uniqueId val="{0000000C-70C8-4436-BF8B-5C3266A7090D}"/>
            </c:ext>
          </c:extLst>
        </c:ser>
        <c:ser>
          <c:idx val="7"/>
          <c:order val="7"/>
          <c:tx>
            <c:strRef>
              <c:f>Simulación!$P$13</c:f>
              <c:strCache>
                <c:ptCount val="1"/>
                <c:pt idx="0">
                  <c:v>Escenario 3B</c:v>
                </c:pt>
              </c:strCache>
            </c:strRef>
          </c:tx>
          <c:spPr>
            <a:ln w="28575" cap="rnd">
              <a:noFill/>
              <a:round/>
            </a:ln>
            <a:effectLst/>
          </c:spPr>
          <c:marker>
            <c:symbol val="none"/>
          </c:marker>
          <c:cat>
            <c:numRef>
              <c:f>Simulación!$A$14:$A$84</c:f>
              <c:numCache>
                <c:formatCode>General</c:formatCode>
                <c:ptCount val="71"/>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c:v>
                </c:pt>
                <c:pt idx="38">
                  <c:v>2019</c:v>
                </c:pt>
                <c:pt idx="39">
                  <c:v>2020</c:v>
                </c:pt>
                <c:pt idx="40">
                  <c:v>2021</c:v>
                </c:pt>
                <c:pt idx="41">
                  <c:v>2022</c:v>
                </c:pt>
                <c:pt idx="42">
                  <c:v>2023</c:v>
                </c:pt>
                <c:pt idx="43">
                  <c:v>2024</c:v>
                </c:pt>
                <c:pt idx="44">
                  <c:v>2025</c:v>
                </c:pt>
                <c:pt idx="45">
                  <c:v>2026</c:v>
                </c:pt>
                <c:pt idx="46">
                  <c:v>2027</c:v>
                </c:pt>
                <c:pt idx="47">
                  <c:v>2028</c:v>
                </c:pt>
                <c:pt idx="48">
                  <c:v>2029</c:v>
                </c:pt>
                <c:pt idx="49">
                  <c:v>2030</c:v>
                </c:pt>
                <c:pt idx="50">
                  <c:v>2031</c:v>
                </c:pt>
                <c:pt idx="51">
                  <c:v>2032</c:v>
                </c:pt>
                <c:pt idx="52">
                  <c:v>2033</c:v>
                </c:pt>
                <c:pt idx="53">
                  <c:v>2034</c:v>
                </c:pt>
                <c:pt idx="54">
                  <c:v>2035</c:v>
                </c:pt>
                <c:pt idx="55">
                  <c:v>2036</c:v>
                </c:pt>
                <c:pt idx="56">
                  <c:v>2037</c:v>
                </c:pt>
                <c:pt idx="57">
                  <c:v>2038</c:v>
                </c:pt>
                <c:pt idx="58">
                  <c:v>2039</c:v>
                </c:pt>
                <c:pt idx="59">
                  <c:v>2040</c:v>
                </c:pt>
                <c:pt idx="60">
                  <c:v>2041</c:v>
                </c:pt>
                <c:pt idx="61">
                  <c:v>2042</c:v>
                </c:pt>
                <c:pt idx="62">
                  <c:v>2043</c:v>
                </c:pt>
                <c:pt idx="63">
                  <c:v>2044</c:v>
                </c:pt>
                <c:pt idx="64">
                  <c:v>2045</c:v>
                </c:pt>
                <c:pt idx="65">
                  <c:v>2046</c:v>
                </c:pt>
                <c:pt idx="66">
                  <c:v>2047</c:v>
                </c:pt>
                <c:pt idx="67">
                  <c:v>2048</c:v>
                </c:pt>
                <c:pt idx="68">
                  <c:v>2049</c:v>
                </c:pt>
                <c:pt idx="69">
                  <c:v>2050</c:v>
                </c:pt>
                <c:pt idx="70">
                  <c:v>2051</c:v>
                </c:pt>
              </c:numCache>
            </c:numRef>
          </c:cat>
          <c:val>
            <c:numRef>
              <c:f>Simulación!$P$14:$P$84</c:f>
              <c:numCache>
                <c:formatCode>General</c:formatCode>
                <c:ptCount val="71"/>
                <c:pt idx="41" formatCode="0.000">
                  <c:v>33.126250509343357</c:v>
                </c:pt>
                <c:pt idx="42" formatCode="0.000">
                  <c:v>33.693366580500296</c:v>
                </c:pt>
                <c:pt idx="43" formatCode="0.000">
                  <c:v>33.39867241215773</c:v>
                </c:pt>
                <c:pt idx="44" formatCode="0.000">
                  <c:v>33.755719189141203</c:v>
                </c:pt>
                <c:pt idx="45" formatCode="0.000">
                  <c:v>34.504941871665338</c:v>
                </c:pt>
                <c:pt idx="46" formatCode="0.000">
                  <c:v>35.495030597610409</c:v>
                </c:pt>
                <c:pt idx="47" formatCode="0.000">
                  <c:v>36.740910359804474</c:v>
                </c:pt>
                <c:pt idx="48" formatCode="0.000">
                  <c:v>38.112790457803058</c:v>
                </c:pt>
                <c:pt idx="49" formatCode="0.000">
                  <c:v>39.615761821478962</c:v>
                </c:pt>
                <c:pt idx="50" formatCode="0.000">
                  <c:v>41.151905543366126</c:v>
                </c:pt>
                <c:pt idx="51" formatCode="0.000">
                  <c:v>42.725228171450283</c:v>
                </c:pt>
                <c:pt idx="52" formatCode="0.000">
                  <c:v>44.336419819713186</c:v>
                </c:pt>
                <c:pt idx="53" formatCode="0.000">
                  <c:v>45.98599032616292</c:v>
                </c:pt>
                <c:pt idx="54" formatCode="0.000">
                  <c:v>47.674893668729972</c:v>
                </c:pt>
                <c:pt idx="55" formatCode="0.000">
                  <c:v>49.403417372309079</c:v>
                </c:pt>
                <c:pt idx="56" formatCode="0.000">
                  <c:v>51.171782071109249</c:v>
                </c:pt>
                <c:pt idx="57" formatCode="0.000">
                  <c:v>52.981272916584409</c:v>
                </c:pt>
                <c:pt idx="58" formatCode="0.000">
                  <c:v>54.955122648711075</c:v>
                </c:pt>
                <c:pt idx="59" formatCode="0.000">
                  <c:v>56.988966643463137</c:v>
                </c:pt>
                <c:pt idx="60" formatCode="0.000">
                  <c:v>59.022238802027005</c:v>
                </c:pt>
                <c:pt idx="61" formatCode="0.000">
                  <c:v>61.17662765375583</c:v>
                </c:pt>
                <c:pt idx="62" formatCode="0.000">
                  <c:v>63.396099096359478</c:v>
                </c:pt>
                <c:pt idx="63" formatCode="0.000">
                  <c:v>65.682315274370623</c:v>
                </c:pt>
                <c:pt idx="64" formatCode="0.000">
                  <c:v>68.036685652622339</c:v>
                </c:pt>
                <c:pt idx="65" formatCode="0.000">
                  <c:v>70.460263106422289</c:v>
                </c:pt>
                <c:pt idx="66" formatCode="0.000">
                  <c:v>72.953169513615251</c:v>
                </c:pt>
                <c:pt idx="67" formatCode="0.000">
                  <c:v>75.516738461689059</c:v>
                </c:pt>
                <c:pt idx="68" formatCode="0.000">
                  <c:v>78.15329307420491</c:v>
                </c:pt>
                <c:pt idx="69" formatCode="0.000">
                  <c:v>80.863364353086624</c:v>
                </c:pt>
                <c:pt idx="70" formatCode="0.000">
                  <c:v>83.647785097271935</c:v>
                </c:pt>
              </c:numCache>
            </c:numRef>
          </c:val>
          <c:smooth val="0"/>
          <c:extLst>
            <c:ext xmlns:c16="http://schemas.microsoft.com/office/drawing/2014/chart" uri="{C3380CC4-5D6E-409C-BE32-E72D297353CC}">
              <c16:uniqueId val="{0000000D-70C8-4436-BF8B-5C3266A7090D}"/>
            </c:ext>
          </c:extLst>
        </c:ser>
        <c:ser>
          <c:idx val="8"/>
          <c:order val="8"/>
          <c:tx>
            <c:strRef>
              <c:f>Simulación!$W$13</c:f>
              <c:strCache>
                <c:ptCount val="1"/>
                <c:pt idx="0">
                  <c:v>Simulación promedio con reforma</c:v>
                </c:pt>
              </c:strCache>
            </c:strRef>
          </c:tx>
          <c:spPr>
            <a:ln w="28575" cap="rnd">
              <a:solidFill>
                <a:srgbClr val="FF0000"/>
              </a:solidFill>
              <a:round/>
            </a:ln>
            <a:effectLst/>
          </c:spPr>
          <c:marker>
            <c:symbol val="none"/>
          </c:marker>
          <c:cat>
            <c:numRef>
              <c:f>Simulación!$A$14:$A$84</c:f>
              <c:numCache>
                <c:formatCode>General</c:formatCode>
                <c:ptCount val="71"/>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c:v>
                </c:pt>
                <c:pt idx="38">
                  <c:v>2019</c:v>
                </c:pt>
                <c:pt idx="39">
                  <c:v>2020</c:v>
                </c:pt>
                <c:pt idx="40">
                  <c:v>2021</c:v>
                </c:pt>
                <c:pt idx="41">
                  <c:v>2022</c:v>
                </c:pt>
                <c:pt idx="42">
                  <c:v>2023</c:v>
                </c:pt>
                <c:pt idx="43">
                  <c:v>2024</c:v>
                </c:pt>
                <c:pt idx="44">
                  <c:v>2025</c:v>
                </c:pt>
                <c:pt idx="45">
                  <c:v>2026</c:v>
                </c:pt>
                <c:pt idx="46">
                  <c:v>2027</c:v>
                </c:pt>
                <c:pt idx="47">
                  <c:v>2028</c:v>
                </c:pt>
                <c:pt idx="48">
                  <c:v>2029</c:v>
                </c:pt>
                <c:pt idx="49">
                  <c:v>2030</c:v>
                </c:pt>
                <c:pt idx="50">
                  <c:v>2031</c:v>
                </c:pt>
                <c:pt idx="51">
                  <c:v>2032</c:v>
                </c:pt>
                <c:pt idx="52">
                  <c:v>2033</c:v>
                </c:pt>
                <c:pt idx="53">
                  <c:v>2034</c:v>
                </c:pt>
                <c:pt idx="54">
                  <c:v>2035</c:v>
                </c:pt>
                <c:pt idx="55">
                  <c:v>2036</c:v>
                </c:pt>
                <c:pt idx="56">
                  <c:v>2037</c:v>
                </c:pt>
                <c:pt idx="57">
                  <c:v>2038</c:v>
                </c:pt>
                <c:pt idx="58">
                  <c:v>2039</c:v>
                </c:pt>
                <c:pt idx="59">
                  <c:v>2040</c:v>
                </c:pt>
                <c:pt idx="60">
                  <c:v>2041</c:v>
                </c:pt>
                <c:pt idx="61">
                  <c:v>2042</c:v>
                </c:pt>
                <c:pt idx="62">
                  <c:v>2043</c:v>
                </c:pt>
                <c:pt idx="63">
                  <c:v>2044</c:v>
                </c:pt>
                <c:pt idx="64">
                  <c:v>2045</c:v>
                </c:pt>
                <c:pt idx="65">
                  <c:v>2046</c:v>
                </c:pt>
                <c:pt idx="66">
                  <c:v>2047</c:v>
                </c:pt>
                <c:pt idx="67">
                  <c:v>2048</c:v>
                </c:pt>
                <c:pt idx="68">
                  <c:v>2049</c:v>
                </c:pt>
                <c:pt idx="69">
                  <c:v>2050</c:v>
                </c:pt>
                <c:pt idx="70">
                  <c:v>2051</c:v>
                </c:pt>
              </c:numCache>
            </c:numRef>
          </c:cat>
          <c:val>
            <c:numRef>
              <c:f>Simulación!$W$14:$W$84</c:f>
              <c:numCache>
                <c:formatCode>General</c:formatCode>
                <c:ptCount val="71"/>
                <c:pt idx="41" formatCode="0.0">
                  <c:v>33.126250509343357</c:v>
                </c:pt>
                <c:pt idx="42" formatCode="0.0">
                  <c:v>33.693366580500303</c:v>
                </c:pt>
                <c:pt idx="43" formatCode="0.0">
                  <c:v>33.39867241215773</c:v>
                </c:pt>
                <c:pt idx="44" formatCode="0.0">
                  <c:v>33.755714819577889</c:v>
                </c:pt>
                <c:pt idx="45" formatCode="0.0">
                  <c:v>34.497273402065872</c:v>
                </c:pt>
                <c:pt idx="46" formatCode="0.0">
                  <c:v>35.454599796136506</c:v>
                </c:pt>
                <c:pt idx="47" formatCode="0.0">
                  <c:v>36.463730482803058</c:v>
                </c:pt>
                <c:pt idx="48" formatCode="0.0">
                  <c:v>37.56090389295673</c:v>
                </c:pt>
                <c:pt idx="49" formatCode="0.0">
                  <c:v>38.748697079711285</c:v>
                </c:pt>
                <c:pt idx="50" formatCode="0.0">
                  <c:v>39.957476059476846</c:v>
                </c:pt>
                <c:pt idx="51" formatCode="0.0">
                  <c:v>41.190012455081209</c:v>
                </c:pt>
                <c:pt idx="52" formatCode="0.0">
                  <c:v>42.446732832982143</c:v>
                </c:pt>
                <c:pt idx="53" formatCode="0.0">
                  <c:v>43.727940439971199</c:v>
                </c:pt>
                <c:pt idx="54" formatCode="0.0">
                  <c:v>45.034247651771835</c:v>
                </c:pt>
                <c:pt idx="55" formatCode="0.0">
                  <c:v>46.365809118428707</c:v>
                </c:pt>
                <c:pt idx="56" formatCode="0.0">
                  <c:v>47.722741048643627</c:v>
                </c:pt>
                <c:pt idx="57" formatCode="0.0">
                  <c:v>49.105889432442403</c:v>
                </c:pt>
                <c:pt idx="58" formatCode="0.0">
                  <c:v>50.598388907107108</c:v>
                </c:pt>
                <c:pt idx="59" formatCode="0.0">
                  <c:v>52.128977857347451</c:v>
                </c:pt>
                <c:pt idx="60" formatCode="0.0">
                  <c:v>53.656990836489378</c:v>
                </c:pt>
                <c:pt idx="61" formatCode="0.0">
                  <c:v>55.26383030291138</c:v>
                </c:pt>
                <c:pt idx="62" formatCode="0.0">
                  <c:v>56.911673307937889</c:v>
                </c:pt>
                <c:pt idx="63" formatCode="0.0">
                  <c:v>58.601449559850373</c:v>
                </c:pt>
                <c:pt idx="64" formatCode="0.0">
                  <c:v>60.333918872478279</c:v>
                </c:pt>
                <c:pt idx="65" formatCode="0.0">
                  <c:v>62.109607403274858</c:v>
                </c:pt>
                <c:pt idx="66" formatCode="0.0">
                  <c:v>63.928439295715719</c:v>
                </c:pt>
                <c:pt idx="67" formatCode="0.0">
                  <c:v>65.791139029661892</c:v>
                </c:pt>
                <c:pt idx="68" formatCode="0.0">
                  <c:v>67.699071014157212</c:v>
                </c:pt>
                <c:pt idx="69" formatCode="0.0">
                  <c:v>69.652438945304652</c:v>
                </c:pt>
                <c:pt idx="70" formatCode="0.0">
                  <c:v>71.651650860763098</c:v>
                </c:pt>
              </c:numCache>
            </c:numRef>
          </c:val>
          <c:smooth val="0"/>
          <c:extLst>
            <c:ext xmlns:c16="http://schemas.microsoft.com/office/drawing/2014/chart" uri="{C3380CC4-5D6E-409C-BE32-E72D297353CC}">
              <c16:uniqueId val="{0000000E-70C8-4436-BF8B-5C3266A7090D}"/>
            </c:ext>
          </c:extLst>
        </c:ser>
        <c:ser>
          <c:idx val="15"/>
          <c:order val="15"/>
          <c:tx>
            <c:strRef>
              <c:f>Simulación!$AA$13</c:f>
              <c:strCache>
                <c:ptCount val="1"/>
                <c:pt idx="0">
                  <c:v>Simulación promedio sin reforma</c:v>
                </c:pt>
              </c:strCache>
            </c:strRef>
          </c:tx>
          <c:spPr>
            <a:ln w="28575" cap="rnd">
              <a:solidFill>
                <a:schemeClr val="tx1"/>
              </a:solidFill>
              <a:prstDash val="dash"/>
              <a:round/>
            </a:ln>
            <a:effectLst/>
          </c:spPr>
          <c:marker>
            <c:symbol val="none"/>
          </c:marker>
          <c:cat>
            <c:numRef>
              <c:f>Simulación!$A$14:$A$84</c:f>
              <c:numCache>
                <c:formatCode>General</c:formatCode>
                <c:ptCount val="71"/>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c:v>
                </c:pt>
                <c:pt idx="38">
                  <c:v>2019</c:v>
                </c:pt>
                <c:pt idx="39">
                  <c:v>2020</c:v>
                </c:pt>
                <c:pt idx="40">
                  <c:v>2021</c:v>
                </c:pt>
                <c:pt idx="41">
                  <c:v>2022</c:v>
                </c:pt>
                <c:pt idx="42">
                  <c:v>2023</c:v>
                </c:pt>
                <c:pt idx="43">
                  <c:v>2024</c:v>
                </c:pt>
                <c:pt idx="44">
                  <c:v>2025</c:v>
                </c:pt>
                <c:pt idx="45">
                  <c:v>2026</c:v>
                </c:pt>
                <c:pt idx="46">
                  <c:v>2027</c:v>
                </c:pt>
                <c:pt idx="47">
                  <c:v>2028</c:v>
                </c:pt>
                <c:pt idx="48">
                  <c:v>2029</c:v>
                </c:pt>
                <c:pt idx="49">
                  <c:v>2030</c:v>
                </c:pt>
                <c:pt idx="50">
                  <c:v>2031</c:v>
                </c:pt>
                <c:pt idx="51">
                  <c:v>2032</c:v>
                </c:pt>
                <c:pt idx="52">
                  <c:v>2033</c:v>
                </c:pt>
                <c:pt idx="53">
                  <c:v>2034</c:v>
                </c:pt>
                <c:pt idx="54">
                  <c:v>2035</c:v>
                </c:pt>
                <c:pt idx="55">
                  <c:v>2036</c:v>
                </c:pt>
                <c:pt idx="56">
                  <c:v>2037</c:v>
                </c:pt>
                <c:pt idx="57">
                  <c:v>2038</c:v>
                </c:pt>
                <c:pt idx="58">
                  <c:v>2039</c:v>
                </c:pt>
                <c:pt idx="59">
                  <c:v>2040</c:v>
                </c:pt>
                <c:pt idx="60">
                  <c:v>2041</c:v>
                </c:pt>
                <c:pt idx="61">
                  <c:v>2042</c:v>
                </c:pt>
                <c:pt idx="62">
                  <c:v>2043</c:v>
                </c:pt>
                <c:pt idx="63">
                  <c:v>2044</c:v>
                </c:pt>
                <c:pt idx="64">
                  <c:v>2045</c:v>
                </c:pt>
                <c:pt idx="65">
                  <c:v>2046</c:v>
                </c:pt>
                <c:pt idx="66">
                  <c:v>2047</c:v>
                </c:pt>
                <c:pt idx="67">
                  <c:v>2048</c:v>
                </c:pt>
                <c:pt idx="68">
                  <c:v>2049</c:v>
                </c:pt>
                <c:pt idx="69">
                  <c:v>2050</c:v>
                </c:pt>
                <c:pt idx="70">
                  <c:v>2051</c:v>
                </c:pt>
              </c:numCache>
            </c:numRef>
          </c:cat>
          <c:val>
            <c:numRef>
              <c:f>Simulación!$AA$14:$AA$84</c:f>
              <c:numCache>
                <c:formatCode>General</c:formatCode>
                <c:ptCount val="71"/>
                <c:pt idx="41" formatCode="0.0">
                  <c:v>33.126250509343357</c:v>
                </c:pt>
                <c:pt idx="42" formatCode="0.0">
                  <c:v>33.693366580500296</c:v>
                </c:pt>
                <c:pt idx="43" formatCode="0.0">
                  <c:v>33.39867241215773</c:v>
                </c:pt>
                <c:pt idx="44" formatCode="0.0">
                  <c:v>33.755703895669633</c:v>
                </c:pt>
                <c:pt idx="45" formatCode="0.0">
                  <c:v>34.478102228067222</c:v>
                </c:pt>
                <c:pt idx="46" formatCode="0.0">
                  <c:v>35.353522792451741</c:v>
                </c:pt>
                <c:pt idx="47" formatCode="0.0">
                  <c:v>36.216665624763166</c:v>
                </c:pt>
                <c:pt idx="48" formatCode="0.0">
                  <c:v>37.101764590352829</c:v>
                </c:pt>
                <c:pt idx="49" formatCode="0.0">
                  <c:v>38.009398847737543</c:v>
                </c:pt>
                <c:pt idx="50" formatCode="0.0">
                  <c:v>38.940163296108011</c:v>
                </c:pt>
                <c:pt idx="51" formatCode="0.0">
                  <c:v>39.894669013175189</c:v>
                </c:pt>
                <c:pt idx="52" formatCode="0.0">
                  <c:v>40.87354370540691</c:v>
                </c:pt>
                <c:pt idx="53" formatCode="0.0">
                  <c:v>41.877432171009644</c:v>
                </c:pt>
                <c:pt idx="54" formatCode="0.0">
                  <c:v>42.906996776020506</c:v>
                </c:pt>
                <c:pt idx="55" formatCode="0.0">
                  <c:v>43.962917943885401</c:v>
                </c:pt>
                <c:pt idx="56" formatCode="0.0">
                  <c:v>45.045894658909887</c:v>
                </c:pt>
                <c:pt idx="57" formatCode="0.0">
                  <c:v>46.156644983980463</c:v>
                </c:pt>
                <c:pt idx="58" formatCode="0.0">
                  <c:v>47.295906592965729</c:v>
                </c:pt>
                <c:pt idx="59" formatCode="0.0">
                  <c:v>48.464437318218422</c:v>
                </c:pt>
                <c:pt idx="60" formatCode="0.0">
                  <c:v>49.663015713611678</c:v>
                </c:pt>
                <c:pt idx="61" formatCode="0.0">
                  <c:v>50.892441633555421</c:v>
                </c:pt>
                <c:pt idx="62" formatCode="0.0">
                  <c:v>52.153536828451529</c:v>
                </c:pt>
                <c:pt idx="63" formatCode="0.0">
                  <c:v>53.447145557059827</c:v>
                </c:pt>
                <c:pt idx="64" formatCode="0.0">
                  <c:v>54.774135216260689</c:v>
                </c:pt>
                <c:pt idx="65" formatCode="0.0">
                  <c:v>56.135396988713751</c:v>
                </c:pt>
                <c:pt idx="66" formatCode="0.0">
                  <c:v>57.531846508927231</c:v>
                </c:pt>
                <c:pt idx="67" formatCode="0.0">
                  <c:v>58.964424548266649</c:v>
                </c:pt>
                <c:pt idx="68" formatCode="0.0">
                  <c:v>60.434097719447657</c:v>
                </c:pt>
                <c:pt idx="69" formatCode="0.0">
                  <c:v>61.941859201072802</c:v>
                </c:pt>
                <c:pt idx="70" formatCode="0.0">
                  <c:v>63.48872948278904</c:v>
                </c:pt>
              </c:numCache>
            </c:numRef>
          </c:val>
          <c:smooth val="0"/>
          <c:extLst>
            <c:ext xmlns:c16="http://schemas.microsoft.com/office/drawing/2014/chart" uri="{C3380CC4-5D6E-409C-BE32-E72D297353CC}">
              <c16:uniqueId val="{0000000F-70C8-4436-BF8B-5C3266A7090D}"/>
            </c:ext>
          </c:extLst>
        </c:ser>
        <c:dLbls>
          <c:showLegendKey val="0"/>
          <c:showVal val="0"/>
          <c:showCatName val="0"/>
          <c:showSerName val="0"/>
          <c:showPercent val="0"/>
          <c:showBubbleSize val="0"/>
        </c:dLbls>
        <c:marker val="1"/>
        <c:smooth val="0"/>
        <c:axId val="1472699904"/>
        <c:axId val="1472697408"/>
      </c:lineChart>
      <c:catAx>
        <c:axId val="1472699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s-CL"/>
          </a:p>
        </c:txPr>
        <c:crossAx val="1472697408"/>
        <c:crosses val="autoZero"/>
        <c:auto val="1"/>
        <c:lblAlgn val="ctr"/>
        <c:lblOffset val="100"/>
        <c:noMultiLvlLbl val="0"/>
      </c:catAx>
      <c:valAx>
        <c:axId val="1472697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CL"/>
          </a:p>
        </c:txPr>
        <c:crossAx val="1472699904"/>
        <c:crosses val="autoZero"/>
        <c:crossBetween val="between"/>
      </c:valAx>
      <c:spPr>
        <a:noFill/>
        <a:ln>
          <a:noFill/>
        </a:ln>
        <a:effectLst/>
      </c:spPr>
    </c:plotArea>
    <c:legend>
      <c:legendPos val="b"/>
      <c:legendEntry>
        <c:idx val="0"/>
        <c:delete val="1"/>
      </c:legendEntry>
      <c:legendEntry>
        <c:idx val="1"/>
        <c:delete val="1"/>
      </c:legendEntry>
      <c:legendEntry>
        <c:idx val="2"/>
        <c:delete val="1"/>
      </c:legendEntry>
      <c:legendEntry>
        <c:idx val="3"/>
        <c:delete val="1"/>
      </c:legendEntry>
      <c:legendEntry>
        <c:idx val="4"/>
        <c:delete val="1"/>
      </c:legendEntry>
      <c:legendEntry>
        <c:idx val="5"/>
        <c:delete val="1"/>
      </c:legendEntry>
      <c:legendEntry>
        <c:idx val="6"/>
        <c:delete val="1"/>
      </c:legendEntry>
      <c:legendEntry>
        <c:idx val="7"/>
        <c:delete val="1"/>
      </c:legendEntry>
      <c:legendEntry>
        <c:idx val="8"/>
        <c:delete val="1"/>
      </c:legendEntry>
      <c:legendEntry>
        <c:idx val="9"/>
        <c:delete val="1"/>
      </c:legendEntry>
      <c:legendEntry>
        <c:idx val="10"/>
        <c:delete val="1"/>
      </c:legendEntry>
      <c:legendEntry>
        <c:idx val="11"/>
        <c:delete val="1"/>
      </c:legendEntry>
      <c:legendEntry>
        <c:idx val="12"/>
        <c:delete val="1"/>
      </c:legendEntry>
      <c:legendEntry>
        <c:idx val="13"/>
        <c:delete val="1"/>
      </c:legendEntry>
      <c:layout>
        <c:manualLayout>
          <c:xMode val="edge"/>
          <c:yMode val="edge"/>
          <c:x val="0.19539490284107286"/>
          <c:y val="0.1615577510014625"/>
          <c:w val="0.57958045149251081"/>
          <c:h val="8.138432313855154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defRPr>
      </a:pPr>
      <a:endParaRPr lang="es-C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Cuadro!$A$4</c:f>
              <c:strCache>
                <c:ptCount val="1"/>
                <c:pt idx="0">
                  <c:v>      1 a 7 días</c:v>
                </c:pt>
              </c:strCache>
            </c:strRef>
          </c:tx>
          <c:spPr>
            <a:solidFill>
              <a:schemeClr val="accent1"/>
            </a:solidFill>
            <a:ln>
              <a:noFill/>
            </a:ln>
            <a:effectLst/>
          </c:spPr>
          <c:invertIfNegative val="0"/>
          <c:cat>
            <c:numRef>
              <c:f>Cuadro!$B$3:$GH$3</c:f>
              <c:numCache>
                <c:formatCode>mmm\-yy</c:formatCode>
                <c:ptCount val="189"/>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pt idx="77">
                  <c:v>41791</c:v>
                </c:pt>
                <c:pt idx="78">
                  <c:v>41821</c:v>
                </c:pt>
                <c:pt idx="79">
                  <c:v>41852</c:v>
                </c:pt>
                <c:pt idx="80">
                  <c:v>41883</c:v>
                </c:pt>
                <c:pt idx="81">
                  <c:v>41913</c:v>
                </c:pt>
                <c:pt idx="82">
                  <c:v>41944</c:v>
                </c:pt>
                <c:pt idx="83">
                  <c:v>41974</c:v>
                </c:pt>
                <c:pt idx="84">
                  <c:v>42005</c:v>
                </c:pt>
                <c:pt idx="85">
                  <c:v>42036</c:v>
                </c:pt>
                <c:pt idx="86">
                  <c:v>42064</c:v>
                </c:pt>
                <c:pt idx="87">
                  <c:v>42095</c:v>
                </c:pt>
                <c:pt idx="88">
                  <c:v>42125</c:v>
                </c:pt>
                <c:pt idx="89">
                  <c:v>42156</c:v>
                </c:pt>
                <c:pt idx="90">
                  <c:v>42186</c:v>
                </c:pt>
                <c:pt idx="91">
                  <c:v>42217</c:v>
                </c:pt>
                <c:pt idx="92">
                  <c:v>42248</c:v>
                </c:pt>
                <c:pt idx="93">
                  <c:v>42278</c:v>
                </c:pt>
                <c:pt idx="94">
                  <c:v>42309</c:v>
                </c:pt>
                <c:pt idx="95">
                  <c:v>42339</c:v>
                </c:pt>
                <c:pt idx="96">
                  <c:v>42370</c:v>
                </c:pt>
                <c:pt idx="97">
                  <c:v>42401</c:v>
                </c:pt>
                <c:pt idx="98">
                  <c:v>42430</c:v>
                </c:pt>
                <c:pt idx="99">
                  <c:v>42461</c:v>
                </c:pt>
                <c:pt idx="100">
                  <c:v>42491</c:v>
                </c:pt>
                <c:pt idx="101">
                  <c:v>42522</c:v>
                </c:pt>
                <c:pt idx="102">
                  <c:v>42552</c:v>
                </c:pt>
                <c:pt idx="103">
                  <c:v>42583</c:v>
                </c:pt>
                <c:pt idx="104">
                  <c:v>42614</c:v>
                </c:pt>
                <c:pt idx="105">
                  <c:v>42644</c:v>
                </c:pt>
                <c:pt idx="106">
                  <c:v>42675</c:v>
                </c:pt>
                <c:pt idx="107">
                  <c:v>42705</c:v>
                </c:pt>
                <c:pt idx="108">
                  <c:v>42736</c:v>
                </c:pt>
                <c:pt idx="109">
                  <c:v>42767</c:v>
                </c:pt>
                <c:pt idx="110">
                  <c:v>42795</c:v>
                </c:pt>
                <c:pt idx="111">
                  <c:v>42826</c:v>
                </c:pt>
                <c:pt idx="112">
                  <c:v>42856</c:v>
                </c:pt>
                <c:pt idx="113">
                  <c:v>42887</c:v>
                </c:pt>
                <c:pt idx="114">
                  <c:v>42917</c:v>
                </c:pt>
                <c:pt idx="115">
                  <c:v>42948</c:v>
                </c:pt>
                <c:pt idx="116">
                  <c:v>42979</c:v>
                </c:pt>
                <c:pt idx="117">
                  <c:v>43009</c:v>
                </c:pt>
                <c:pt idx="118">
                  <c:v>43040</c:v>
                </c:pt>
                <c:pt idx="119">
                  <c:v>43070</c:v>
                </c:pt>
                <c:pt idx="120">
                  <c:v>43101</c:v>
                </c:pt>
                <c:pt idx="121">
                  <c:v>43132</c:v>
                </c:pt>
                <c:pt idx="122">
                  <c:v>43160</c:v>
                </c:pt>
                <c:pt idx="123">
                  <c:v>43191</c:v>
                </c:pt>
                <c:pt idx="124">
                  <c:v>43221</c:v>
                </c:pt>
                <c:pt idx="125">
                  <c:v>43252</c:v>
                </c:pt>
                <c:pt idx="126">
                  <c:v>43282</c:v>
                </c:pt>
                <c:pt idx="127">
                  <c:v>43313</c:v>
                </c:pt>
                <c:pt idx="128">
                  <c:v>43344</c:v>
                </c:pt>
                <c:pt idx="129">
                  <c:v>43374</c:v>
                </c:pt>
                <c:pt idx="130">
                  <c:v>43405</c:v>
                </c:pt>
                <c:pt idx="131">
                  <c:v>43435</c:v>
                </c:pt>
                <c:pt idx="132">
                  <c:v>43466</c:v>
                </c:pt>
                <c:pt idx="133">
                  <c:v>43497</c:v>
                </c:pt>
                <c:pt idx="134">
                  <c:v>43525</c:v>
                </c:pt>
                <c:pt idx="135">
                  <c:v>43556</c:v>
                </c:pt>
                <c:pt idx="136">
                  <c:v>43586</c:v>
                </c:pt>
                <c:pt idx="137">
                  <c:v>43617</c:v>
                </c:pt>
                <c:pt idx="138">
                  <c:v>43647</c:v>
                </c:pt>
                <c:pt idx="139">
                  <c:v>43678</c:v>
                </c:pt>
                <c:pt idx="140">
                  <c:v>43709</c:v>
                </c:pt>
                <c:pt idx="141">
                  <c:v>43739</c:v>
                </c:pt>
                <c:pt idx="142">
                  <c:v>43770</c:v>
                </c:pt>
                <c:pt idx="143">
                  <c:v>43800</c:v>
                </c:pt>
                <c:pt idx="144">
                  <c:v>43831</c:v>
                </c:pt>
                <c:pt idx="145">
                  <c:v>43862</c:v>
                </c:pt>
                <c:pt idx="146">
                  <c:v>43891</c:v>
                </c:pt>
                <c:pt idx="147">
                  <c:v>43922</c:v>
                </c:pt>
                <c:pt idx="148">
                  <c:v>43952</c:v>
                </c:pt>
                <c:pt idx="149">
                  <c:v>43983</c:v>
                </c:pt>
                <c:pt idx="150">
                  <c:v>44013</c:v>
                </c:pt>
                <c:pt idx="151">
                  <c:v>44044</c:v>
                </c:pt>
                <c:pt idx="152">
                  <c:v>44075</c:v>
                </c:pt>
                <c:pt idx="153">
                  <c:v>44105</c:v>
                </c:pt>
                <c:pt idx="154">
                  <c:v>44136</c:v>
                </c:pt>
                <c:pt idx="155">
                  <c:v>44166</c:v>
                </c:pt>
                <c:pt idx="156">
                  <c:v>44197</c:v>
                </c:pt>
                <c:pt idx="157">
                  <c:v>44228</c:v>
                </c:pt>
                <c:pt idx="158">
                  <c:v>44256</c:v>
                </c:pt>
                <c:pt idx="159">
                  <c:v>44287</c:v>
                </c:pt>
                <c:pt idx="160">
                  <c:v>44317</c:v>
                </c:pt>
                <c:pt idx="161">
                  <c:v>44348</c:v>
                </c:pt>
                <c:pt idx="162">
                  <c:v>44378</c:v>
                </c:pt>
                <c:pt idx="163">
                  <c:v>44409</c:v>
                </c:pt>
                <c:pt idx="164">
                  <c:v>44440</c:v>
                </c:pt>
                <c:pt idx="165">
                  <c:v>44470</c:v>
                </c:pt>
                <c:pt idx="166">
                  <c:v>44501</c:v>
                </c:pt>
                <c:pt idx="167">
                  <c:v>44531</c:v>
                </c:pt>
                <c:pt idx="168">
                  <c:v>44562</c:v>
                </c:pt>
                <c:pt idx="169">
                  <c:v>44593</c:v>
                </c:pt>
                <c:pt idx="170">
                  <c:v>44621</c:v>
                </c:pt>
                <c:pt idx="171">
                  <c:v>44652</c:v>
                </c:pt>
                <c:pt idx="172">
                  <c:v>44682</c:v>
                </c:pt>
                <c:pt idx="173">
                  <c:v>44713</c:v>
                </c:pt>
                <c:pt idx="174">
                  <c:v>44743</c:v>
                </c:pt>
                <c:pt idx="175">
                  <c:v>44774</c:v>
                </c:pt>
                <c:pt idx="176">
                  <c:v>44805</c:v>
                </c:pt>
                <c:pt idx="177">
                  <c:v>44835</c:v>
                </c:pt>
                <c:pt idx="178">
                  <c:v>44866</c:v>
                </c:pt>
                <c:pt idx="179">
                  <c:v>44896</c:v>
                </c:pt>
                <c:pt idx="180">
                  <c:v>44927</c:v>
                </c:pt>
                <c:pt idx="181">
                  <c:v>44958</c:v>
                </c:pt>
                <c:pt idx="182">
                  <c:v>44986</c:v>
                </c:pt>
                <c:pt idx="183">
                  <c:v>45017</c:v>
                </c:pt>
                <c:pt idx="184">
                  <c:v>45047</c:v>
                </c:pt>
                <c:pt idx="185">
                  <c:v>45078</c:v>
                </c:pt>
                <c:pt idx="186">
                  <c:v>45108</c:v>
                </c:pt>
                <c:pt idx="187">
                  <c:v>45139</c:v>
                </c:pt>
                <c:pt idx="188">
                  <c:v>45170</c:v>
                </c:pt>
              </c:numCache>
            </c:numRef>
          </c:cat>
          <c:val>
            <c:numRef>
              <c:f>Cuadro!$B$4:$GH$4</c:f>
              <c:numCache>
                <c:formatCode>#,##0.00</c:formatCode>
                <c:ptCount val="189"/>
                <c:pt idx="0">
                  <c:v>1602.2721383154901</c:v>
                </c:pt>
                <c:pt idx="1">
                  <c:v>2340.1386252211</c:v>
                </c:pt>
                <c:pt idx="2">
                  <c:v>2326.8611042019002</c:v>
                </c:pt>
                <c:pt idx="3">
                  <c:v>1893.85859439514</c:v>
                </c:pt>
                <c:pt idx="4">
                  <c:v>1514.06819025154</c:v>
                </c:pt>
                <c:pt idx="5">
                  <c:v>2034.72827876516</c:v>
                </c:pt>
                <c:pt idx="6">
                  <c:v>2355.2981333921298</c:v>
                </c:pt>
                <c:pt idx="7">
                  <c:v>2688.70732541608</c:v>
                </c:pt>
                <c:pt idx="8">
                  <c:v>2833.1879087860002</c:v>
                </c:pt>
                <c:pt idx="9">
                  <c:v>1518.0338725069901</c:v>
                </c:pt>
                <c:pt idx="10">
                  <c:v>1123.5830910634199</c:v>
                </c:pt>
                <c:pt idx="11">
                  <c:v>613.802766019611</c:v>
                </c:pt>
                <c:pt idx="12">
                  <c:v>1605.9919802017</c:v>
                </c:pt>
                <c:pt idx="13">
                  <c:v>1203.82814330364</c:v>
                </c:pt>
                <c:pt idx="14">
                  <c:v>1306.2938837299</c:v>
                </c:pt>
                <c:pt idx="15">
                  <c:v>1476.1257108566101</c:v>
                </c:pt>
                <c:pt idx="16">
                  <c:v>1913.7721527021599</c:v>
                </c:pt>
                <c:pt idx="17">
                  <c:v>1075.5270167901699</c:v>
                </c:pt>
                <c:pt idx="18">
                  <c:v>1428.0441653130499</c:v>
                </c:pt>
                <c:pt idx="19">
                  <c:v>2749.7031670472402</c:v>
                </c:pt>
                <c:pt idx="20">
                  <c:v>2471.1285862633499</c:v>
                </c:pt>
                <c:pt idx="21">
                  <c:v>2139.6909904418599</c:v>
                </c:pt>
                <c:pt idx="22">
                  <c:v>2150.3665794028602</c:v>
                </c:pt>
                <c:pt idx="23">
                  <c:v>1970.4704922338101</c:v>
                </c:pt>
                <c:pt idx="24">
                  <c:v>2025.7664732052699</c:v>
                </c:pt>
                <c:pt idx="25">
                  <c:v>1461.0427290648599</c:v>
                </c:pt>
                <c:pt idx="26">
                  <c:v>1332.0106962545501</c:v>
                </c:pt>
                <c:pt idx="27">
                  <c:v>2306.2458997491299</c:v>
                </c:pt>
                <c:pt idx="28">
                  <c:v>1414.3743128920901</c:v>
                </c:pt>
                <c:pt idx="29">
                  <c:v>2763.2739601349799</c:v>
                </c:pt>
                <c:pt idx="30">
                  <c:v>2798.0090751740399</c:v>
                </c:pt>
                <c:pt idx="31">
                  <c:v>2538.2661784202501</c:v>
                </c:pt>
                <c:pt idx="32">
                  <c:v>2094.4286956234901</c:v>
                </c:pt>
                <c:pt idx="33">
                  <c:v>2137.20790756204</c:v>
                </c:pt>
                <c:pt idx="34">
                  <c:v>1892.93447185168</c:v>
                </c:pt>
                <c:pt idx="35">
                  <c:v>1775.06802113356</c:v>
                </c:pt>
                <c:pt idx="36">
                  <c:v>2563.6807639244498</c:v>
                </c:pt>
                <c:pt idx="37">
                  <c:v>3178.45974892707</c:v>
                </c:pt>
                <c:pt idx="38">
                  <c:v>3346.1209967923301</c:v>
                </c:pt>
                <c:pt idx="39">
                  <c:v>2564.7351707780499</c:v>
                </c:pt>
                <c:pt idx="40">
                  <c:v>2295.5284186843201</c:v>
                </c:pt>
                <c:pt idx="41">
                  <c:v>2645.83579045333</c:v>
                </c:pt>
                <c:pt idx="42">
                  <c:v>2101.9479390930501</c:v>
                </c:pt>
                <c:pt idx="43">
                  <c:v>2976.6712677015498</c:v>
                </c:pt>
                <c:pt idx="44">
                  <c:v>2862.72142086134</c:v>
                </c:pt>
                <c:pt idx="45">
                  <c:v>1850.96921001634</c:v>
                </c:pt>
                <c:pt idx="46">
                  <c:v>3049.8922407509499</c:v>
                </c:pt>
                <c:pt idx="47">
                  <c:v>1440.9840485059599</c:v>
                </c:pt>
                <c:pt idx="48">
                  <c:v>2154.6933912034901</c:v>
                </c:pt>
                <c:pt idx="49">
                  <c:v>2059.2799949975501</c:v>
                </c:pt>
                <c:pt idx="50">
                  <c:v>2199.8766128376301</c:v>
                </c:pt>
                <c:pt idx="51">
                  <c:v>2192.53738845934</c:v>
                </c:pt>
                <c:pt idx="52">
                  <c:v>3738.50537877851</c:v>
                </c:pt>
                <c:pt idx="53">
                  <c:v>2456.18798750919</c:v>
                </c:pt>
                <c:pt idx="54">
                  <c:v>3735.5576076198599</c:v>
                </c:pt>
                <c:pt idx="55">
                  <c:v>3389.6633462508298</c:v>
                </c:pt>
                <c:pt idx="56">
                  <c:v>3651.0121300476399</c:v>
                </c:pt>
                <c:pt idx="57">
                  <c:v>1565.2814518973701</c:v>
                </c:pt>
                <c:pt idx="58">
                  <c:v>3904.5593094799201</c:v>
                </c:pt>
                <c:pt idx="59">
                  <c:v>1710.3714893578699</c:v>
                </c:pt>
                <c:pt idx="60">
                  <c:v>2851.2236775460001</c:v>
                </c:pt>
                <c:pt idx="61">
                  <c:v>5325.9646732270903</c:v>
                </c:pt>
                <c:pt idx="62">
                  <c:v>2969.6448454529</c:v>
                </c:pt>
                <c:pt idx="63">
                  <c:v>5147.8362495722904</c:v>
                </c:pt>
                <c:pt idx="64">
                  <c:v>5943.1893918061196</c:v>
                </c:pt>
                <c:pt idx="65">
                  <c:v>3961.0067005956998</c:v>
                </c:pt>
                <c:pt idx="66">
                  <c:v>5268.4765552772697</c:v>
                </c:pt>
                <c:pt idx="67">
                  <c:v>4244.9586571908903</c:v>
                </c:pt>
                <c:pt idx="68">
                  <c:v>4473.5569987726103</c:v>
                </c:pt>
                <c:pt idx="69">
                  <c:v>1217.2234255067599</c:v>
                </c:pt>
                <c:pt idx="70">
                  <c:v>3514.8778609953301</c:v>
                </c:pt>
                <c:pt idx="71">
                  <c:v>1213.1464836993</c:v>
                </c:pt>
                <c:pt idx="72">
                  <c:v>2536.0134750365401</c:v>
                </c:pt>
                <c:pt idx="73">
                  <c:v>4588.7443989588201</c:v>
                </c:pt>
                <c:pt idx="74">
                  <c:v>3914.0219147590801</c:v>
                </c:pt>
                <c:pt idx="75">
                  <c:v>4203.88870501776</c:v>
                </c:pt>
                <c:pt idx="76">
                  <c:v>3396.2780411778199</c:v>
                </c:pt>
                <c:pt idx="77">
                  <c:v>3103.1046324505701</c:v>
                </c:pt>
                <c:pt idx="78">
                  <c:v>3702.73287344243</c:v>
                </c:pt>
                <c:pt idx="79">
                  <c:v>3894.7083127392102</c:v>
                </c:pt>
                <c:pt idx="80">
                  <c:v>3728.55566317277</c:v>
                </c:pt>
                <c:pt idx="81">
                  <c:v>3583.3623059893898</c:v>
                </c:pt>
                <c:pt idx="82">
                  <c:v>3590.9664042674999</c:v>
                </c:pt>
                <c:pt idx="83">
                  <c:v>1599.8324768883299</c:v>
                </c:pt>
                <c:pt idx="84">
                  <c:v>3315.8437618498601</c:v>
                </c:pt>
                <c:pt idx="85">
                  <c:v>3013.6155859568098</c:v>
                </c:pt>
                <c:pt idx="86">
                  <c:v>2894.8114053494901</c:v>
                </c:pt>
                <c:pt idx="87">
                  <c:v>2978.8402674132599</c:v>
                </c:pt>
                <c:pt idx="88">
                  <c:v>3882.3104344880599</c:v>
                </c:pt>
                <c:pt idx="89">
                  <c:v>3811.83679965285</c:v>
                </c:pt>
                <c:pt idx="90">
                  <c:v>2848.94174128747</c:v>
                </c:pt>
                <c:pt idx="91">
                  <c:v>3389.1006262514702</c:v>
                </c:pt>
                <c:pt idx="92">
                  <c:v>3896.2737193631901</c:v>
                </c:pt>
                <c:pt idx="93">
                  <c:v>2500.0854471763701</c:v>
                </c:pt>
                <c:pt idx="94">
                  <c:v>2806.9597422306701</c:v>
                </c:pt>
                <c:pt idx="95">
                  <c:v>1267.8366158264901</c:v>
                </c:pt>
                <c:pt idx="96">
                  <c:v>3819.1627939905502</c:v>
                </c:pt>
                <c:pt idx="97">
                  <c:v>2907.5206212866201</c:v>
                </c:pt>
                <c:pt idx="98">
                  <c:v>2219.5642728223902</c:v>
                </c:pt>
                <c:pt idx="99">
                  <c:v>3148.9358066076002</c:v>
                </c:pt>
                <c:pt idx="100">
                  <c:v>4452.9550989593299</c:v>
                </c:pt>
                <c:pt idx="101">
                  <c:v>2380.0029840788202</c:v>
                </c:pt>
                <c:pt idx="102">
                  <c:v>2881.44612796101</c:v>
                </c:pt>
                <c:pt idx="103">
                  <c:v>4218.5556967197799</c:v>
                </c:pt>
                <c:pt idx="104">
                  <c:v>2722.6761024392499</c:v>
                </c:pt>
                <c:pt idx="105">
                  <c:v>1209.1765198206899</c:v>
                </c:pt>
                <c:pt idx="106">
                  <c:v>2885.3565219498</c:v>
                </c:pt>
                <c:pt idx="107">
                  <c:v>2017.38958851849</c:v>
                </c:pt>
                <c:pt idx="108">
                  <c:v>2280.81751372197</c:v>
                </c:pt>
                <c:pt idx="109">
                  <c:v>2130.4023213074802</c:v>
                </c:pt>
                <c:pt idx="110">
                  <c:v>3194.3729570078199</c:v>
                </c:pt>
                <c:pt idx="111">
                  <c:v>2098.96084063647</c:v>
                </c:pt>
                <c:pt idx="112">
                  <c:v>3738.2126037766898</c:v>
                </c:pt>
                <c:pt idx="113">
                  <c:v>2711.92070992651</c:v>
                </c:pt>
                <c:pt idx="114">
                  <c:v>3101.5379018101698</c:v>
                </c:pt>
                <c:pt idx="115">
                  <c:v>2371.9312664591498</c:v>
                </c:pt>
                <c:pt idx="116">
                  <c:v>2237.8546512970102</c:v>
                </c:pt>
                <c:pt idx="117">
                  <c:v>1385.56365400149</c:v>
                </c:pt>
                <c:pt idx="118">
                  <c:v>2956.92916398736</c:v>
                </c:pt>
                <c:pt idx="119">
                  <c:v>1649.26944899982</c:v>
                </c:pt>
                <c:pt idx="120">
                  <c:v>2585.3357088705602</c:v>
                </c:pt>
                <c:pt idx="121">
                  <c:v>2757.42442816516</c:v>
                </c:pt>
                <c:pt idx="122">
                  <c:v>2547.3126465486498</c:v>
                </c:pt>
                <c:pt idx="123">
                  <c:v>1983.2011448149599</c:v>
                </c:pt>
                <c:pt idx="124">
                  <c:v>3716.4155743627698</c:v>
                </c:pt>
                <c:pt idx="125">
                  <c:v>2359.3725436969798</c:v>
                </c:pt>
                <c:pt idx="126">
                  <c:v>2720.3011302695099</c:v>
                </c:pt>
                <c:pt idx="127">
                  <c:v>2222.1718201973599</c:v>
                </c:pt>
                <c:pt idx="128">
                  <c:v>2867.50667867417</c:v>
                </c:pt>
                <c:pt idx="129">
                  <c:v>1159.4302724479101</c:v>
                </c:pt>
                <c:pt idx="130">
                  <c:v>2362.59627470129</c:v>
                </c:pt>
                <c:pt idx="131">
                  <c:v>861.10760974543905</c:v>
                </c:pt>
                <c:pt idx="132">
                  <c:v>2776.2381611437399</c:v>
                </c:pt>
                <c:pt idx="133">
                  <c:v>2763.96678192744</c:v>
                </c:pt>
                <c:pt idx="134">
                  <c:v>2610.0109452276301</c:v>
                </c:pt>
                <c:pt idx="135">
                  <c:v>1646.27174912642</c:v>
                </c:pt>
                <c:pt idx="136">
                  <c:v>2061.6451254072799</c:v>
                </c:pt>
                <c:pt idx="137">
                  <c:v>3044.3131996808402</c:v>
                </c:pt>
                <c:pt idx="138">
                  <c:v>2983.5670854647901</c:v>
                </c:pt>
                <c:pt idx="139">
                  <c:v>2303.4028336397901</c:v>
                </c:pt>
                <c:pt idx="140">
                  <c:v>2209.5567207365798</c:v>
                </c:pt>
                <c:pt idx="141">
                  <c:v>1727.0534583685701</c:v>
                </c:pt>
                <c:pt idx="142">
                  <c:v>2918.0791351902799</c:v>
                </c:pt>
                <c:pt idx="143">
                  <c:v>975.41482313502695</c:v>
                </c:pt>
                <c:pt idx="144">
                  <c:v>2810.36492131762</c:v>
                </c:pt>
                <c:pt idx="145">
                  <c:v>2729.6265133637798</c:v>
                </c:pt>
                <c:pt idx="146">
                  <c:v>1575.98486330936</c:v>
                </c:pt>
                <c:pt idx="147">
                  <c:v>2270.0228333499999</c:v>
                </c:pt>
                <c:pt idx="148">
                  <c:v>2828.5778958835699</c:v>
                </c:pt>
                <c:pt idx="149">
                  <c:v>3025.3001104475502</c:v>
                </c:pt>
                <c:pt idx="150">
                  <c:v>3318.9278073789001</c:v>
                </c:pt>
                <c:pt idx="151">
                  <c:v>1981.6519725856599</c:v>
                </c:pt>
                <c:pt idx="152">
                  <c:v>3867.5424108317902</c:v>
                </c:pt>
                <c:pt idx="153">
                  <c:v>2974.4292324483999</c:v>
                </c:pt>
                <c:pt idx="154">
                  <c:v>3906.0897915711298</c:v>
                </c:pt>
                <c:pt idx="155">
                  <c:v>902.195358368401</c:v>
                </c:pt>
                <c:pt idx="156">
                  <c:v>2556.4043093745299</c:v>
                </c:pt>
                <c:pt idx="157">
                  <c:v>4633.5954457575699</c:v>
                </c:pt>
                <c:pt idx="158">
                  <c:v>3772.91632870483</c:v>
                </c:pt>
                <c:pt idx="159">
                  <c:v>2863.2745535650301</c:v>
                </c:pt>
                <c:pt idx="160">
                  <c:v>2715.5656897396998</c:v>
                </c:pt>
                <c:pt idx="161">
                  <c:v>2030.9250553997699</c:v>
                </c:pt>
                <c:pt idx="162">
                  <c:v>2846.1114664956699</c:v>
                </c:pt>
                <c:pt idx="163">
                  <c:v>2118.6539897868502</c:v>
                </c:pt>
                <c:pt idx="164">
                  <c:v>2938.2255758086799</c:v>
                </c:pt>
                <c:pt idx="165">
                  <c:v>2247.8429451582601</c:v>
                </c:pt>
                <c:pt idx="166">
                  <c:v>4646.3143392489801</c:v>
                </c:pt>
                <c:pt idx="167">
                  <c:v>1221.629743</c:v>
                </c:pt>
                <c:pt idx="168">
                  <c:v>3050.9810380072399</c:v>
                </c:pt>
                <c:pt idx="169">
                  <c:v>3854.5959439430299</c:v>
                </c:pt>
                <c:pt idx="170">
                  <c:v>4339.9573040163004</c:v>
                </c:pt>
                <c:pt idx="171">
                  <c:v>2791.8575800558801</c:v>
                </c:pt>
                <c:pt idx="172">
                  <c:v>3826.5075950447599</c:v>
                </c:pt>
                <c:pt idx="173">
                  <c:v>2701.3576653352002</c:v>
                </c:pt>
                <c:pt idx="174">
                  <c:v>2171.6786910011601</c:v>
                </c:pt>
                <c:pt idx="175">
                  <c:v>3011.5094434203802</c:v>
                </c:pt>
                <c:pt idx="176">
                  <c:v>3230.4505427741701</c:v>
                </c:pt>
                <c:pt idx="177">
                  <c:v>1710.51900339753</c:v>
                </c:pt>
                <c:pt idx="178">
                  <c:v>3336.1825093911398</c:v>
                </c:pt>
                <c:pt idx="179">
                  <c:v>1031.6803158534599</c:v>
                </c:pt>
                <c:pt idx="180">
                  <c:v>2947.4942641306202</c:v>
                </c:pt>
                <c:pt idx="181">
                  <c:v>2678.4199229595101</c:v>
                </c:pt>
                <c:pt idx="182">
                  <c:v>3499.97761388768</c:v>
                </c:pt>
                <c:pt idx="183">
                  <c:v>2012.8685856949801</c:v>
                </c:pt>
                <c:pt idx="184">
                  <c:v>3415.6404122060399</c:v>
                </c:pt>
                <c:pt idx="185">
                  <c:v>2421.1281161903098</c:v>
                </c:pt>
                <c:pt idx="186">
                  <c:v>2208.2713081821598</c:v>
                </c:pt>
                <c:pt idx="187">
                  <c:v>4314.30480505376</c:v>
                </c:pt>
                <c:pt idx="188">
                  <c:v>2858.1444191892101</c:v>
                </c:pt>
              </c:numCache>
            </c:numRef>
          </c:val>
          <c:extLst>
            <c:ext xmlns:c16="http://schemas.microsoft.com/office/drawing/2014/chart" uri="{C3380CC4-5D6E-409C-BE32-E72D297353CC}">
              <c16:uniqueId val="{00000000-99FC-488C-B010-9D21B5127B86}"/>
            </c:ext>
          </c:extLst>
        </c:ser>
        <c:ser>
          <c:idx val="1"/>
          <c:order val="1"/>
          <c:tx>
            <c:strRef>
              <c:f>Cuadro!$A$5</c:f>
              <c:strCache>
                <c:ptCount val="1"/>
                <c:pt idx="0">
                  <c:v>      8 a 30 días</c:v>
                </c:pt>
              </c:strCache>
            </c:strRef>
          </c:tx>
          <c:spPr>
            <a:solidFill>
              <a:schemeClr val="accent2"/>
            </a:solidFill>
            <a:ln>
              <a:noFill/>
            </a:ln>
            <a:effectLst/>
          </c:spPr>
          <c:invertIfNegative val="0"/>
          <c:cat>
            <c:numRef>
              <c:f>Cuadro!$B$3:$GH$3</c:f>
              <c:numCache>
                <c:formatCode>mmm\-yy</c:formatCode>
                <c:ptCount val="189"/>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pt idx="77">
                  <c:v>41791</c:v>
                </c:pt>
                <c:pt idx="78">
                  <c:v>41821</c:v>
                </c:pt>
                <c:pt idx="79">
                  <c:v>41852</c:v>
                </c:pt>
                <c:pt idx="80">
                  <c:v>41883</c:v>
                </c:pt>
                <c:pt idx="81">
                  <c:v>41913</c:v>
                </c:pt>
                <c:pt idx="82">
                  <c:v>41944</c:v>
                </c:pt>
                <c:pt idx="83">
                  <c:v>41974</c:v>
                </c:pt>
                <c:pt idx="84">
                  <c:v>42005</c:v>
                </c:pt>
                <c:pt idx="85">
                  <c:v>42036</c:v>
                </c:pt>
                <c:pt idx="86">
                  <c:v>42064</c:v>
                </c:pt>
                <c:pt idx="87">
                  <c:v>42095</c:v>
                </c:pt>
                <c:pt idx="88">
                  <c:v>42125</c:v>
                </c:pt>
                <c:pt idx="89">
                  <c:v>42156</c:v>
                </c:pt>
                <c:pt idx="90">
                  <c:v>42186</c:v>
                </c:pt>
                <c:pt idx="91">
                  <c:v>42217</c:v>
                </c:pt>
                <c:pt idx="92">
                  <c:v>42248</c:v>
                </c:pt>
                <c:pt idx="93">
                  <c:v>42278</c:v>
                </c:pt>
                <c:pt idx="94">
                  <c:v>42309</c:v>
                </c:pt>
                <c:pt idx="95">
                  <c:v>42339</c:v>
                </c:pt>
                <c:pt idx="96">
                  <c:v>42370</c:v>
                </c:pt>
                <c:pt idx="97">
                  <c:v>42401</c:v>
                </c:pt>
                <c:pt idx="98">
                  <c:v>42430</c:v>
                </c:pt>
                <c:pt idx="99">
                  <c:v>42461</c:v>
                </c:pt>
                <c:pt idx="100">
                  <c:v>42491</c:v>
                </c:pt>
                <c:pt idx="101">
                  <c:v>42522</c:v>
                </c:pt>
                <c:pt idx="102">
                  <c:v>42552</c:v>
                </c:pt>
                <c:pt idx="103">
                  <c:v>42583</c:v>
                </c:pt>
                <c:pt idx="104">
                  <c:v>42614</c:v>
                </c:pt>
                <c:pt idx="105">
                  <c:v>42644</c:v>
                </c:pt>
                <c:pt idx="106">
                  <c:v>42675</c:v>
                </c:pt>
                <c:pt idx="107">
                  <c:v>42705</c:v>
                </c:pt>
                <c:pt idx="108">
                  <c:v>42736</c:v>
                </c:pt>
                <c:pt idx="109">
                  <c:v>42767</c:v>
                </c:pt>
                <c:pt idx="110">
                  <c:v>42795</c:v>
                </c:pt>
                <c:pt idx="111">
                  <c:v>42826</c:v>
                </c:pt>
                <c:pt idx="112">
                  <c:v>42856</c:v>
                </c:pt>
                <c:pt idx="113">
                  <c:v>42887</c:v>
                </c:pt>
                <c:pt idx="114">
                  <c:v>42917</c:v>
                </c:pt>
                <c:pt idx="115">
                  <c:v>42948</c:v>
                </c:pt>
                <c:pt idx="116">
                  <c:v>42979</c:v>
                </c:pt>
                <c:pt idx="117">
                  <c:v>43009</c:v>
                </c:pt>
                <c:pt idx="118">
                  <c:v>43040</c:v>
                </c:pt>
                <c:pt idx="119">
                  <c:v>43070</c:v>
                </c:pt>
                <c:pt idx="120">
                  <c:v>43101</c:v>
                </c:pt>
                <c:pt idx="121">
                  <c:v>43132</c:v>
                </c:pt>
                <c:pt idx="122">
                  <c:v>43160</c:v>
                </c:pt>
                <c:pt idx="123">
                  <c:v>43191</c:v>
                </c:pt>
                <c:pt idx="124">
                  <c:v>43221</c:v>
                </c:pt>
                <c:pt idx="125">
                  <c:v>43252</c:v>
                </c:pt>
                <c:pt idx="126">
                  <c:v>43282</c:v>
                </c:pt>
                <c:pt idx="127">
                  <c:v>43313</c:v>
                </c:pt>
                <c:pt idx="128">
                  <c:v>43344</c:v>
                </c:pt>
                <c:pt idx="129">
                  <c:v>43374</c:v>
                </c:pt>
                <c:pt idx="130">
                  <c:v>43405</c:v>
                </c:pt>
                <c:pt idx="131">
                  <c:v>43435</c:v>
                </c:pt>
                <c:pt idx="132">
                  <c:v>43466</c:v>
                </c:pt>
                <c:pt idx="133">
                  <c:v>43497</c:v>
                </c:pt>
                <c:pt idx="134">
                  <c:v>43525</c:v>
                </c:pt>
                <c:pt idx="135">
                  <c:v>43556</c:v>
                </c:pt>
                <c:pt idx="136">
                  <c:v>43586</c:v>
                </c:pt>
                <c:pt idx="137">
                  <c:v>43617</c:v>
                </c:pt>
                <c:pt idx="138">
                  <c:v>43647</c:v>
                </c:pt>
                <c:pt idx="139">
                  <c:v>43678</c:v>
                </c:pt>
                <c:pt idx="140">
                  <c:v>43709</c:v>
                </c:pt>
                <c:pt idx="141">
                  <c:v>43739</c:v>
                </c:pt>
                <c:pt idx="142">
                  <c:v>43770</c:v>
                </c:pt>
                <c:pt idx="143">
                  <c:v>43800</c:v>
                </c:pt>
                <c:pt idx="144">
                  <c:v>43831</c:v>
                </c:pt>
                <c:pt idx="145">
                  <c:v>43862</c:v>
                </c:pt>
                <c:pt idx="146">
                  <c:v>43891</c:v>
                </c:pt>
                <c:pt idx="147">
                  <c:v>43922</c:v>
                </c:pt>
                <c:pt idx="148">
                  <c:v>43952</c:v>
                </c:pt>
                <c:pt idx="149">
                  <c:v>43983</c:v>
                </c:pt>
                <c:pt idx="150">
                  <c:v>44013</c:v>
                </c:pt>
                <c:pt idx="151">
                  <c:v>44044</c:v>
                </c:pt>
                <c:pt idx="152">
                  <c:v>44075</c:v>
                </c:pt>
                <c:pt idx="153">
                  <c:v>44105</c:v>
                </c:pt>
                <c:pt idx="154">
                  <c:v>44136</c:v>
                </c:pt>
                <c:pt idx="155">
                  <c:v>44166</c:v>
                </c:pt>
                <c:pt idx="156">
                  <c:v>44197</c:v>
                </c:pt>
                <c:pt idx="157">
                  <c:v>44228</c:v>
                </c:pt>
                <c:pt idx="158">
                  <c:v>44256</c:v>
                </c:pt>
                <c:pt idx="159">
                  <c:v>44287</c:v>
                </c:pt>
                <c:pt idx="160">
                  <c:v>44317</c:v>
                </c:pt>
                <c:pt idx="161">
                  <c:v>44348</c:v>
                </c:pt>
                <c:pt idx="162">
                  <c:v>44378</c:v>
                </c:pt>
                <c:pt idx="163">
                  <c:v>44409</c:v>
                </c:pt>
                <c:pt idx="164">
                  <c:v>44440</c:v>
                </c:pt>
                <c:pt idx="165">
                  <c:v>44470</c:v>
                </c:pt>
                <c:pt idx="166">
                  <c:v>44501</c:v>
                </c:pt>
                <c:pt idx="167">
                  <c:v>44531</c:v>
                </c:pt>
                <c:pt idx="168">
                  <c:v>44562</c:v>
                </c:pt>
                <c:pt idx="169">
                  <c:v>44593</c:v>
                </c:pt>
                <c:pt idx="170">
                  <c:v>44621</c:v>
                </c:pt>
                <c:pt idx="171">
                  <c:v>44652</c:v>
                </c:pt>
                <c:pt idx="172">
                  <c:v>44682</c:v>
                </c:pt>
                <c:pt idx="173">
                  <c:v>44713</c:v>
                </c:pt>
                <c:pt idx="174">
                  <c:v>44743</c:v>
                </c:pt>
                <c:pt idx="175">
                  <c:v>44774</c:v>
                </c:pt>
                <c:pt idx="176">
                  <c:v>44805</c:v>
                </c:pt>
                <c:pt idx="177">
                  <c:v>44835</c:v>
                </c:pt>
                <c:pt idx="178">
                  <c:v>44866</c:v>
                </c:pt>
                <c:pt idx="179">
                  <c:v>44896</c:v>
                </c:pt>
                <c:pt idx="180">
                  <c:v>44927</c:v>
                </c:pt>
                <c:pt idx="181">
                  <c:v>44958</c:v>
                </c:pt>
                <c:pt idx="182">
                  <c:v>44986</c:v>
                </c:pt>
                <c:pt idx="183">
                  <c:v>45017</c:v>
                </c:pt>
                <c:pt idx="184">
                  <c:v>45047</c:v>
                </c:pt>
                <c:pt idx="185">
                  <c:v>45078</c:v>
                </c:pt>
                <c:pt idx="186">
                  <c:v>45108</c:v>
                </c:pt>
                <c:pt idx="187">
                  <c:v>45139</c:v>
                </c:pt>
                <c:pt idx="188">
                  <c:v>45170</c:v>
                </c:pt>
              </c:numCache>
            </c:numRef>
          </c:cat>
          <c:val>
            <c:numRef>
              <c:f>Cuadro!$B$5:$GH$5</c:f>
              <c:numCache>
                <c:formatCode>#,##0.00</c:formatCode>
                <c:ptCount val="189"/>
                <c:pt idx="0">
                  <c:v>10321.046153135199</c:v>
                </c:pt>
                <c:pt idx="1">
                  <c:v>13016.8366099327</c:v>
                </c:pt>
                <c:pt idx="2">
                  <c:v>13404.264425756999</c:v>
                </c:pt>
                <c:pt idx="3">
                  <c:v>10398.6726808939</c:v>
                </c:pt>
                <c:pt idx="4">
                  <c:v>9681.3029015036209</c:v>
                </c:pt>
                <c:pt idx="5">
                  <c:v>11539.1240372963</c:v>
                </c:pt>
                <c:pt idx="6">
                  <c:v>11484.343630311399</c:v>
                </c:pt>
                <c:pt idx="7">
                  <c:v>11261.984032439201</c:v>
                </c:pt>
                <c:pt idx="8">
                  <c:v>9985.7521621409505</c:v>
                </c:pt>
                <c:pt idx="9">
                  <c:v>7649.1035773863396</c:v>
                </c:pt>
                <c:pt idx="10">
                  <c:v>6939.1598477144798</c:v>
                </c:pt>
                <c:pt idx="11">
                  <c:v>5466.4328649398103</c:v>
                </c:pt>
                <c:pt idx="12">
                  <c:v>8027.2960794248102</c:v>
                </c:pt>
                <c:pt idx="13">
                  <c:v>9665.57260487438</c:v>
                </c:pt>
                <c:pt idx="14">
                  <c:v>5923.2000052726198</c:v>
                </c:pt>
                <c:pt idx="15">
                  <c:v>6209.4523078141501</c:v>
                </c:pt>
                <c:pt idx="16">
                  <c:v>5710.9561963759297</c:v>
                </c:pt>
                <c:pt idx="17">
                  <c:v>8006.8606592179203</c:v>
                </c:pt>
                <c:pt idx="18">
                  <c:v>7121.4086132105704</c:v>
                </c:pt>
                <c:pt idx="19">
                  <c:v>9033.0734789338894</c:v>
                </c:pt>
                <c:pt idx="20">
                  <c:v>10361.4925959747</c:v>
                </c:pt>
                <c:pt idx="21">
                  <c:v>8276.1552414387806</c:v>
                </c:pt>
                <c:pt idx="22">
                  <c:v>10450.7489747402</c:v>
                </c:pt>
                <c:pt idx="23">
                  <c:v>7004.6831349648301</c:v>
                </c:pt>
                <c:pt idx="24">
                  <c:v>11415.275766656599</c:v>
                </c:pt>
                <c:pt idx="25">
                  <c:v>13134.903496029099</c:v>
                </c:pt>
                <c:pt idx="26">
                  <c:v>8634.0153757795997</c:v>
                </c:pt>
                <c:pt idx="27">
                  <c:v>11118.836356174799</c:v>
                </c:pt>
                <c:pt idx="28">
                  <c:v>8534.9777223997498</c:v>
                </c:pt>
                <c:pt idx="29">
                  <c:v>11392.521252371</c:v>
                </c:pt>
                <c:pt idx="30">
                  <c:v>7109.2840519379897</c:v>
                </c:pt>
                <c:pt idx="31">
                  <c:v>11504.095122822901</c:v>
                </c:pt>
                <c:pt idx="32">
                  <c:v>10789.8097857884</c:v>
                </c:pt>
                <c:pt idx="33">
                  <c:v>12347.5303528318</c:v>
                </c:pt>
                <c:pt idx="34">
                  <c:v>9618.6657635868105</c:v>
                </c:pt>
                <c:pt idx="35">
                  <c:v>9283.8514678884694</c:v>
                </c:pt>
                <c:pt idx="36">
                  <c:v>14936.689109564701</c:v>
                </c:pt>
                <c:pt idx="37">
                  <c:v>18062.246650201399</c:v>
                </c:pt>
                <c:pt idx="38">
                  <c:v>16686.599871415299</c:v>
                </c:pt>
                <c:pt idx="39">
                  <c:v>11814.358572393199</c:v>
                </c:pt>
                <c:pt idx="40">
                  <c:v>13962.7244126883</c:v>
                </c:pt>
                <c:pt idx="41">
                  <c:v>14453.131862494</c:v>
                </c:pt>
                <c:pt idx="42">
                  <c:v>12381.6669910003</c:v>
                </c:pt>
                <c:pt idx="43">
                  <c:v>15872.842655722499</c:v>
                </c:pt>
                <c:pt idx="44">
                  <c:v>16315.8049334646</c:v>
                </c:pt>
                <c:pt idx="45">
                  <c:v>17505.237154713799</c:v>
                </c:pt>
                <c:pt idx="46">
                  <c:v>13984.524735802899</c:v>
                </c:pt>
                <c:pt idx="47">
                  <c:v>11169.026816712199</c:v>
                </c:pt>
                <c:pt idx="48">
                  <c:v>14393.712193040499</c:v>
                </c:pt>
                <c:pt idx="49">
                  <c:v>18743.9078707847</c:v>
                </c:pt>
                <c:pt idx="50">
                  <c:v>13850.471488261101</c:v>
                </c:pt>
                <c:pt idx="51">
                  <c:v>12331.947789260799</c:v>
                </c:pt>
                <c:pt idx="52">
                  <c:v>18926.9398428272</c:v>
                </c:pt>
                <c:pt idx="53">
                  <c:v>15015.9202730419</c:v>
                </c:pt>
                <c:pt idx="54">
                  <c:v>13387.021224476201</c:v>
                </c:pt>
                <c:pt idx="55">
                  <c:v>15446.931061430399</c:v>
                </c:pt>
                <c:pt idx="56">
                  <c:v>11012.0765816732</c:v>
                </c:pt>
                <c:pt idx="57">
                  <c:v>18578.919727774301</c:v>
                </c:pt>
                <c:pt idx="58">
                  <c:v>19573.738281464601</c:v>
                </c:pt>
                <c:pt idx="59">
                  <c:v>13414.0601312782</c:v>
                </c:pt>
                <c:pt idx="60">
                  <c:v>21254.511789074098</c:v>
                </c:pt>
                <c:pt idx="61">
                  <c:v>28618.2663621498</c:v>
                </c:pt>
                <c:pt idx="62">
                  <c:v>16222.7828029051</c:v>
                </c:pt>
                <c:pt idx="63">
                  <c:v>17406.303330930001</c:v>
                </c:pt>
                <c:pt idx="64">
                  <c:v>25723.4460789115</c:v>
                </c:pt>
                <c:pt idx="65">
                  <c:v>22219.373507815599</c:v>
                </c:pt>
                <c:pt idx="66">
                  <c:v>17068.735103227998</c:v>
                </c:pt>
                <c:pt idx="67">
                  <c:v>20041.220284859599</c:v>
                </c:pt>
                <c:pt idx="68">
                  <c:v>19526.410804009902</c:v>
                </c:pt>
                <c:pt idx="69">
                  <c:v>15447.9169737312</c:v>
                </c:pt>
                <c:pt idx="70">
                  <c:v>18602.459687242899</c:v>
                </c:pt>
                <c:pt idx="71">
                  <c:v>14155.262078383499</c:v>
                </c:pt>
                <c:pt idx="72">
                  <c:v>20927.077316399002</c:v>
                </c:pt>
                <c:pt idx="73">
                  <c:v>24222.886992920099</c:v>
                </c:pt>
                <c:pt idx="74">
                  <c:v>19576.653637757299</c:v>
                </c:pt>
                <c:pt idx="75">
                  <c:v>16221.280695339099</c:v>
                </c:pt>
                <c:pt idx="76">
                  <c:v>16940.045410131599</c:v>
                </c:pt>
                <c:pt idx="77">
                  <c:v>17855.6246588961</c:v>
                </c:pt>
                <c:pt idx="78">
                  <c:v>15152.4357832472</c:v>
                </c:pt>
                <c:pt idx="79">
                  <c:v>16868.860008107498</c:v>
                </c:pt>
                <c:pt idx="80">
                  <c:v>18525.0161472523</c:v>
                </c:pt>
                <c:pt idx="81">
                  <c:v>18417.444292163302</c:v>
                </c:pt>
                <c:pt idx="82">
                  <c:v>18096.916171240598</c:v>
                </c:pt>
                <c:pt idx="83">
                  <c:v>15512.5909388247</c:v>
                </c:pt>
                <c:pt idx="84">
                  <c:v>14395.3166420792</c:v>
                </c:pt>
                <c:pt idx="85">
                  <c:v>24158.1922938155</c:v>
                </c:pt>
                <c:pt idx="86">
                  <c:v>21063.4159883793</c:v>
                </c:pt>
                <c:pt idx="87">
                  <c:v>18190.186105318899</c:v>
                </c:pt>
                <c:pt idx="88">
                  <c:v>13936.987819231401</c:v>
                </c:pt>
                <c:pt idx="89">
                  <c:v>18869.811095587698</c:v>
                </c:pt>
                <c:pt idx="90">
                  <c:v>12767.6936555625</c:v>
                </c:pt>
                <c:pt idx="91">
                  <c:v>16275.916226868399</c:v>
                </c:pt>
                <c:pt idx="92">
                  <c:v>15541.6192926085</c:v>
                </c:pt>
                <c:pt idx="93">
                  <c:v>15448.862453225</c:v>
                </c:pt>
                <c:pt idx="94">
                  <c:v>15760.511450001901</c:v>
                </c:pt>
                <c:pt idx="95">
                  <c:v>10751.4222836443</c:v>
                </c:pt>
                <c:pt idx="96">
                  <c:v>13884.6218473017</c:v>
                </c:pt>
                <c:pt idx="97">
                  <c:v>21374.919713662501</c:v>
                </c:pt>
                <c:pt idx="98">
                  <c:v>14659.963003364601</c:v>
                </c:pt>
                <c:pt idx="99">
                  <c:v>12581.210160573</c:v>
                </c:pt>
                <c:pt idx="100">
                  <c:v>13951.515119799</c:v>
                </c:pt>
                <c:pt idx="101">
                  <c:v>15322.8830552664</c:v>
                </c:pt>
                <c:pt idx="102">
                  <c:v>11498.288908987801</c:v>
                </c:pt>
                <c:pt idx="103">
                  <c:v>14468.4317301357</c:v>
                </c:pt>
                <c:pt idx="104">
                  <c:v>15446.2809789972</c:v>
                </c:pt>
                <c:pt idx="105">
                  <c:v>12896.1307499836</c:v>
                </c:pt>
                <c:pt idx="106">
                  <c:v>14163.1125868258</c:v>
                </c:pt>
                <c:pt idx="107">
                  <c:v>10420.432503070801</c:v>
                </c:pt>
                <c:pt idx="108">
                  <c:v>13074.2281352709</c:v>
                </c:pt>
                <c:pt idx="109">
                  <c:v>19411.209017536999</c:v>
                </c:pt>
                <c:pt idx="110">
                  <c:v>15719.5584852632</c:v>
                </c:pt>
                <c:pt idx="111">
                  <c:v>9597.9550758450405</c:v>
                </c:pt>
                <c:pt idx="112">
                  <c:v>15262.9813845104</c:v>
                </c:pt>
                <c:pt idx="113">
                  <c:v>12867.2687330342</c:v>
                </c:pt>
                <c:pt idx="114">
                  <c:v>14415.944602695799</c:v>
                </c:pt>
                <c:pt idx="115">
                  <c:v>17338.293615781298</c:v>
                </c:pt>
                <c:pt idx="116">
                  <c:v>12442.8604769134</c:v>
                </c:pt>
                <c:pt idx="117">
                  <c:v>13863.4036384663</c:v>
                </c:pt>
                <c:pt idx="118">
                  <c:v>17825.237843783299</c:v>
                </c:pt>
                <c:pt idx="119">
                  <c:v>16738.1096361569</c:v>
                </c:pt>
                <c:pt idx="120">
                  <c:v>18760.702674717901</c:v>
                </c:pt>
                <c:pt idx="121">
                  <c:v>28864.8481820548</c:v>
                </c:pt>
                <c:pt idx="122">
                  <c:v>13745.8378090236</c:v>
                </c:pt>
                <c:pt idx="123">
                  <c:v>19372.2632383161</c:v>
                </c:pt>
                <c:pt idx="124">
                  <c:v>22992.510759286401</c:v>
                </c:pt>
                <c:pt idx="125">
                  <c:v>13998.331484206299</c:v>
                </c:pt>
                <c:pt idx="126">
                  <c:v>16853.7803376806</c:v>
                </c:pt>
                <c:pt idx="127">
                  <c:v>17177.0782583982</c:v>
                </c:pt>
                <c:pt idx="128">
                  <c:v>11257.363755321499</c:v>
                </c:pt>
                <c:pt idx="129">
                  <c:v>15543.0832879479</c:v>
                </c:pt>
                <c:pt idx="130">
                  <c:v>16360.5828935154</c:v>
                </c:pt>
                <c:pt idx="131">
                  <c:v>16183.759726443999</c:v>
                </c:pt>
                <c:pt idx="132">
                  <c:v>21683.296135820201</c:v>
                </c:pt>
                <c:pt idx="133">
                  <c:v>27659.880847277302</c:v>
                </c:pt>
                <c:pt idx="134">
                  <c:v>13404.6717221292</c:v>
                </c:pt>
                <c:pt idx="135">
                  <c:v>11758.1575494639</c:v>
                </c:pt>
                <c:pt idx="136">
                  <c:v>21855.2653348653</c:v>
                </c:pt>
                <c:pt idx="137">
                  <c:v>21912.108986982399</c:v>
                </c:pt>
                <c:pt idx="138">
                  <c:v>15376.1052349934</c:v>
                </c:pt>
                <c:pt idx="139">
                  <c:v>21642.422365959901</c:v>
                </c:pt>
                <c:pt idx="140">
                  <c:v>14999.1189065662</c:v>
                </c:pt>
                <c:pt idx="141">
                  <c:v>14802.7384184401</c:v>
                </c:pt>
                <c:pt idx="142">
                  <c:v>25940.960117880899</c:v>
                </c:pt>
                <c:pt idx="143">
                  <c:v>17025.192881303399</c:v>
                </c:pt>
                <c:pt idx="144">
                  <c:v>22049.493488822402</c:v>
                </c:pt>
                <c:pt idx="145">
                  <c:v>35659.363261409802</c:v>
                </c:pt>
                <c:pt idx="146">
                  <c:v>27335.874970191198</c:v>
                </c:pt>
                <c:pt idx="147">
                  <c:v>20574.817947202901</c:v>
                </c:pt>
                <c:pt idx="148">
                  <c:v>18591.301743311498</c:v>
                </c:pt>
                <c:pt idx="149">
                  <c:v>20560.421996275501</c:v>
                </c:pt>
                <c:pt idx="150">
                  <c:v>16547.710802542999</c:v>
                </c:pt>
                <c:pt idx="151">
                  <c:v>19542.582436549099</c:v>
                </c:pt>
                <c:pt idx="152">
                  <c:v>17762.194128106999</c:v>
                </c:pt>
                <c:pt idx="153">
                  <c:v>15918.389878440399</c:v>
                </c:pt>
                <c:pt idx="154">
                  <c:v>19855.351023348099</c:v>
                </c:pt>
                <c:pt idx="155">
                  <c:v>15467.573870570501</c:v>
                </c:pt>
                <c:pt idx="156">
                  <c:v>23294.4962740458</c:v>
                </c:pt>
                <c:pt idx="157">
                  <c:v>28896.488761166998</c:v>
                </c:pt>
                <c:pt idx="158">
                  <c:v>22909.702091432398</c:v>
                </c:pt>
                <c:pt idx="159">
                  <c:v>25068.255792480999</c:v>
                </c:pt>
                <c:pt idx="160">
                  <c:v>20605.8669600756</c:v>
                </c:pt>
                <c:pt idx="161">
                  <c:v>19623.157349837998</c:v>
                </c:pt>
                <c:pt idx="162">
                  <c:v>12270.277758095601</c:v>
                </c:pt>
                <c:pt idx="163">
                  <c:v>17101.633612091198</c:v>
                </c:pt>
                <c:pt idx="164">
                  <c:v>21217.480014711</c:v>
                </c:pt>
                <c:pt idx="165">
                  <c:v>21053.635506750299</c:v>
                </c:pt>
                <c:pt idx="166">
                  <c:v>21190.742760227098</c:v>
                </c:pt>
                <c:pt idx="167">
                  <c:v>14345.782625907999</c:v>
                </c:pt>
                <c:pt idx="168">
                  <c:v>24376.8197555773</c:v>
                </c:pt>
                <c:pt idx="169">
                  <c:v>35284.512838282899</c:v>
                </c:pt>
                <c:pt idx="170">
                  <c:v>27401.555783613501</c:v>
                </c:pt>
                <c:pt idx="171">
                  <c:v>19108.939110208001</c:v>
                </c:pt>
                <c:pt idx="172">
                  <c:v>21950.840611757099</c:v>
                </c:pt>
                <c:pt idx="173">
                  <c:v>24656.957692326399</c:v>
                </c:pt>
                <c:pt idx="174">
                  <c:v>24492.484871249999</c:v>
                </c:pt>
                <c:pt idx="175">
                  <c:v>31702.400728116401</c:v>
                </c:pt>
                <c:pt idx="176">
                  <c:v>28470.939608159599</c:v>
                </c:pt>
                <c:pt idx="177">
                  <c:v>26971.016026466201</c:v>
                </c:pt>
                <c:pt idx="178">
                  <c:v>35780.775507997598</c:v>
                </c:pt>
                <c:pt idx="179">
                  <c:v>29036.938727450601</c:v>
                </c:pt>
                <c:pt idx="180">
                  <c:v>43662.535151938202</c:v>
                </c:pt>
                <c:pt idx="181">
                  <c:v>58004.678201214898</c:v>
                </c:pt>
                <c:pt idx="182">
                  <c:v>43325.288148915701</c:v>
                </c:pt>
                <c:pt idx="183">
                  <c:v>42043.363139333698</c:v>
                </c:pt>
                <c:pt idx="184">
                  <c:v>43631.978059819601</c:v>
                </c:pt>
                <c:pt idx="185">
                  <c:v>30376.269274513899</c:v>
                </c:pt>
                <c:pt idx="186">
                  <c:v>31235.533311880201</c:v>
                </c:pt>
                <c:pt idx="187">
                  <c:v>32826.825783331398</c:v>
                </c:pt>
                <c:pt idx="188">
                  <c:v>22661.785399879602</c:v>
                </c:pt>
              </c:numCache>
            </c:numRef>
          </c:val>
          <c:extLst>
            <c:ext xmlns:c16="http://schemas.microsoft.com/office/drawing/2014/chart" uri="{C3380CC4-5D6E-409C-BE32-E72D297353CC}">
              <c16:uniqueId val="{00000001-99FC-488C-B010-9D21B5127B86}"/>
            </c:ext>
          </c:extLst>
        </c:ser>
        <c:ser>
          <c:idx val="2"/>
          <c:order val="2"/>
          <c:tx>
            <c:strRef>
              <c:f>Cuadro!$A$6</c:f>
              <c:strCache>
                <c:ptCount val="1"/>
                <c:pt idx="0">
                  <c:v>      31 a 90 días</c:v>
                </c:pt>
              </c:strCache>
            </c:strRef>
          </c:tx>
          <c:spPr>
            <a:solidFill>
              <a:schemeClr val="accent3"/>
            </a:solidFill>
            <a:ln>
              <a:noFill/>
            </a:ln>
            <a:effectLst/>
          </c:spPr>
          <c:invertIfNegative val="0"/>
          <c:cat>
            <c:numRef>
              <c:f>Cuadro!$B$3:$GH$3</c:f>
              <c:numCache>
                <c:formatCode>mmm\-yy</c:formatCode>
                <c:ptCount val="189"/>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pt idx="77">
                  <c:v>41791</c:v>
                </c:pt>
                <c:pt idx="78">
                  <c:v>41821</c:v>
                </c:pt>
                <c:pt idx="79">
                  <c:v>41852</c:v>
                </c:pt>
                <c:pt idx="80">
                  <c:v>41883</c:v>
                </c:pt>
                <c:pt idx="81">
                  <c:v>41913</c:v>
                </c:pt>
                <c:pt idx="82">
                  <c:v>41944</c:v>
                </c:pt>
                <c:pt idx="83">
                  <c:v>41974</c:v>
                </c:pt>
                <c:pt idx="84">
                  <c:v>42005</c:v>
                </c:pt>
                <c:pt idx="85">
                  <c:v>42036</c:v>
                </c:pt>
                <c:pt idx="86">
                  <c:v>42064</c:v>
                </c:pt>
                <c:pt idx="87">
                  <c:v>42095</c:v>
                </c:pt>
                <c:pt idx="88">
                  <c:v>42125</c:v>
                </c:pt>
                <c:pt idx="89">
                  <c:v>42156</c:v>
                </c:pt>
                <c:pt idx="90">
                  <c:v>42186</c:v>
                </c:pt>
                <c:pt idx="91">
                  <c:v>42217</c:v>
                </c:pt>
                <c:pt idx="92">
                  <c:v>42248</c:v>
                </c:pt>
                <c:pt idx="93">
                  <c:v>42278</c:v>
                </c:pt>
                <c:pt idx="94">
                  <c:v>42309</c:v>
                </c:pt>
                <c:pt idx="95">
                  <c:v>42339</c:v>
                </c:pt>
                <c:pt idx="96">
                  <c:v>42370</c:v>
                </c:pt>
                <c:pt idx="97">
                  <c:v>42401</c:v>
                </c:pt>
                <c:pt idx="98">
                  <c:v>42430</c:v>
                </c:pt>
                <c:pt idx="99">
                  <c:v>42461</c:v>
                </c:pt>
                <c:pt idx="100">
                  <c:v>42491</c:v>
                </c:pt>
                <c:pt idx="101">
                  <c:v>42522</c:v>
                </c:pt>
                <c:pt idx="102">
                  <c:v>42552</c:v>
                </c:pt>
                <c:pt idx="103">
                  <c:v>42583</c:v>
                </c:pt>
                <c:pt idx="104">
                  <c:v>42614</c:v>
                </c:pt>
                <c:pt idx="105">
                  <c:v>42644</c:v>
                </c:pt>
                <c:pt idx="106">
                  <c:v>42675</c:v>
                </c:pt>
                <c:pt idx="107">
                  <c:v>42705</c:v>
                </c:pt>
                <c:pt idx="108">
                  <c:v>42736</c:v>
                </c:pt>
                <c:pt idx="109">
                  <c:v>42767</c:v>
                </c:pt>
                <c:pt idx="110">
                  <c:v>42795</c:v>
                </c:pt>
                <c:pt idx="111">
                  <c:v>42826</c:v>
                </c:pt>
                <c:pt idx="112">
                  <c:v>42856</c:v>
                </c:pt>
                <c:pt idx="113">
                  <c:v>42887</c:v>
                </c:pt>
                <c:pt idx="114">
                  <c:v>42917</c:v>
                </c:pt>
                <c:pt idx="115">
                  <c:v>42948</c:v>
                </c:pt>
                <c:pt idx="116">
                  <c:v>42979</c:v>
                </c:pt>
                <c:pt idx="117">
                  <c:v>43009</c:v>
                </c:pt>
                <c:pt idx="118">
                  <c:v>43040</c:v>
                </c:pt>
                <c:pt idx="119">
                  <c:v>43070</c:v>
                </c:pt>
                <c:pt idx="120">
                  <c:v>43101</c:v>
                </c:pt>
                <c:pt idx="121">
                  <c:v>43132</c:v>
                </c:pt>
                <c:pt idx="122">
                  <c:v>43160</c:v>
                </c:pt>
                <c:pt idx="123">
                  <c:v>43191</c:v>
                </c:pt>
                <c:pt idx="124">
                  <c:v>43221</c:v>
                </c:pt>
                <c:pt idx="125">
                  <c:v>43252</c:v>
                </c:pt>
                <c:pt idx="126">
                  <c:v>43282</c:v>
                </c:pt>
                <c:pt idx="127">
                  <c:v>43313</c:v>
                </c:pt>
                <c:pt idx="128">
                  <c:v>43344</c:v>
                </c:pt>
                <c:pt idx="129">
                  <c:v>43374</c:v>
                </c:pt>
                <c:pt idx="130">
                  <c:v>43405</c:v>
                </c:pt>
                <c:pt idx="131">
                  <c:v>43435</c:v>
                </c:pt>
                <c:pt idx="132">
                  <c:v>43466</c:v>
                </c:pt>
                <c:pt idx="133">
                  <c:v>43497</c:v>
                </c:pt>
                <c:pt idx="134">
                  <c:v>43525</c:v>
                </c:pt>
                <c:pt idx="135">
                  <c:v>43556</c:v>
                </c:pt>
                <c:pt idx="136">
                  <c:v>43586</c:v>
                </c:pt>
                <c:pt idx="137">
                  <c:v>43617</c:v>
                </c:pt>
                <c:pt idx="138">
                  <c:v>43647</c:v>
                </c:pt>
                <c:pt idx="139">
                  <c:v>43678</c:v>
                </c:pt>
                <c:pt idx="140">
                  <c:v>43709</c:v>
                </c:pt>
                <c:pt idx="141">
                  <c:v>43739</c:v>
                </c:pt>
                <c:pt idx="142">
                  <c:v>43770</c:v>
                </c:pt>
                <c:pt idx="143">
                  <c:v>43800</c:v>
                </c:pt>
                <c:pt idx="144">
                  <c:v>43831</c:v>
                </c:pt>
                <c:pt idx="145">
                  <c:v>43862</c:v>
                </c:pt>
                <c:pt idx="146">
                  <c:v>43891</c:v>
                </c:pt>
                <c:pt idx="147">
                  <c:v>43922</c:v>
                </c:pt>
                <c:pt idx="148">
                  <c:v>43952</c:v>
                </c:pt>
                <c:pt idx="149">
                  <c:v>43983</c:v>
                </c:pt>
                <c:pt idx="150">
                  <c:v>44013</c:v>
                </c:pt>
                <c:pt idx="151">
                  <c:v>44044</c:v>
                </c:pt>
                <c:pt idx="152">
                  <c:v>44075</c:v>
                </c:pt>
                <c:pt idx="153">
                  <c:v>44105</c:v>
                </c:pt>
                <c:pt idx="154">
                  <c:v>44136</c:v>
                </c:pt>
                <c:pt idx="155">
                  <c:v>44166</c:v>
                </c:pt>
                <c:pt idx="156">
                  <c:v>44197</c:v>
                </c:pt>
                <c:pt idx="157">
                  <c:v>44228</c:v>
                </c:pt>
                <c:pt idx="158">
                  <c:v>44256</c:v>
                </c:pt>
                <c:pt idx="159">
                  <c:v>44287</c:v>
                </c:pt>
                <c:pt idx="160">
                  <c:v>44317</c:v>
                </c:pt>
                <c:pt idx="161">
                  <c:v>44348</c:v>
                </c:pt>
                <c:pt idx="162">
                  <c:v>44378</c:v>
                </c:pt>
                <c:pt idx="163">
                  <c:v>44409</c:v>
                </c:pt>
                <c:pt idx="164">
                  <c:v>44440</c:v>
                </c:pt>
                <c:pt idx="165">
                  <c:v>44470</c:v>
                </c:pt>
                <c:pt idx="166">
                  <c:v>44501</c:v>
                </c:pt>
                <c:pt idx="167">
                  <c:v>44531</c:v>
                </c:pt>
                <c:pt idx="168">
                  <c:v>44562</c:v>
                </c:pt>
                <c:pt idx="169">
                  <c:v>44593</c:v>
                </c:pt>
                <c:pt idx="170">
                  <c:v>44621</c:v>
                </c:pt>
                <c:pt idx="171">
                  <c:v>44652</c:v>
                </c:pt>
                <c:pt idx="172">
                  <c:v>44682</c:v>
                </c:pt>
                <c:pt idx="173">
                  <c:v>44713</c:v>
                </c:pt>
                <c:pt idx="174">
                  <c:v>44743</c:v>
                </c:pt>
                <c:pt idx="175">
                  <c:v>44774</c:v>
                </c:pt>
                <c:pt idx="176">
                  <c:v>44805</c:v>
                </c:pt>
                <c:pt idx="177">
                  <c:v>44835</c:v>
                </c:pt>
                <c:pt idx="178">
                  <c:v>44866</c:v>
                </c:pt>
                <c:pt idx="179">
                  <c:v>44896</c:v>
                </c:pt>
                <c:pt idx="180">
                  <c:v>44927</c:v>
                </c:pt>
                <c:pt idx="181">
                  <c:v>44958</c:v>
                </c:pt>
                <c:pt idx="182">
                  <c:v>44986</c:v>
                </c:pt>
                <c:pt idx="183">
                  <c:v>45017</c:v>
                </c:pt>
                <c:pt idx="184">
                  <c:v>45047</c:v>
                </c:pt>
                <c:pt idx="185">
                  <c:v>45078</c:v>
                </c:pt>
                <c:pt idx="186">
                  <c:v>45108</c:v>
                </c:pt>
                <c:pt idx="187">
                  <c:v>45139</c:v>
                </c:pt>
                <c:pt idx="188">
                  <c:v>45170</c:v>
                </c:pt>
              </c:numCache>
            </c:numRef>
          </c:cat>
          <c:val>
            <c:numRef>
              <c:f>Cuadro!$B$6:$GH$6</c:f>
              <c:numCache>
                <c:formatCode>#,##0.00</c:formatCode>
                <c:ptCount val="189"/>
                <c:pt idx="0">
                  <c:v>31669.143861764001</c:v>
                </c:pt>
                <c:pt idx="1">
                  <c:v>23976.415515572698</c:v>
                </c:pt>
                <c:pt idx="2">
                  <c:v>28975.7585384169</c:v>
                </c:pt>
                <c:pt idx="3">
                  <c:v>26362.4612420884</c:v>
                </c:pt>
                <c:pt idx="4">
                  <c:v>27540.978278322898</c:v>
                </c:pt>
                <c:pt idx="5">
                  <c:v>32609.237075221499</c:v>
                </c:pt>
                <c:pt idx="6">
                  <c:v>32008.248439884599</c:v>
                </c:pt>
                <c:pt idx="7">
                  <c:v>25903.234828919401</c:v>
                </c:pt>
                <c:pt idx="8">
                  <c:v>22154.732809000201</c:v>
                </c:pt>
                <c:pt idx="9">
                  <c:v>18635.897206235099</c:v>
                </c:pt>
                <c:pt idx="10">
                  <c:v>15269.0884908464</c:v>
                </c:pt>
                <c:pt idx="11">
                  <c:v>13808.182789190099</c:v>
                </c:pt>
                <c:pt idx="12">
                  <c:v>16563.213274438502</c:v>
                </c:pt>
                <c:pt idx="13">
                  <c:v>18114.1301671408</c:v>
                </c:pt>
                <c:pt idx="14">
                  <c:v>19847.570742959699</c:v>
                </c:pt>
                <c:pt idx="15">
                  <c:v>17163.221614662601</c:v>
                </c:pt>
                <c:pt idx="16">
                  <c:v>19157.6472903432</c:v>
                </c:pt>
                <c:pt idx="17">
                  <c:v>21507.010705638899</c:v>
                </c:pt>
                <c:pt idx="18">
                  <c:v>24655.142631309602</c:v>
                </c:pt>
                <c:pt idx="19">
                  <c:v>23719.235601511598</c:v>
                </c:pt>
                <c:pt idx="20">
                  <c:v>21375.7258837931</c:v>
                </c:pt>
                <c:pt idx="21">
                  <c:v>24787.558901472799</c:v>
                </c:pt>
                <c:pt idx="22">
                  <c:v>26650.592166143499</c:v>
                </c:pt>
                <c:pt idx="23">
                  <c:v>22648.829331061999</c:v>
                </c:pt>
                <c:pt idx="24">
                  <c:v>26810.465556467399</c:v>
                </c:pt>
                <c:pt idx="25">
                  <c:v>22675.608677574601</c:v>
                </c:pt>
                <c:pt idx="26">
                  <c:v>26127.7197926644</c:v>
                </c:pt>
                <c:pt idx="27">
                  <c:v>23403.443404770202</c:v>
                </c:pt>
                <c:pt idx="28">
                  <c:v>30737.852519902299</c:v>
                </c:pt>
                <c:pt idx="29">
                  <c:v>29916.9068668931</c:v>
                </c:pt>
                <c:pt idx="30">
                  <c:v>33573.103478721299</c:v>
                </c:pt>
                <c:pt idx="31">
                  <c:v>37612.917343340698</c:v>
                </c:pt>
                <c:pt idx="32">
                  <c:v>32020.833350123499</c:v>
                </c:pt>
                <c:pt idx="33">
                  <c:v>31427.679162344699</c:v>
                </c:pt>
                <c:pt idx="34">
                  <c:v>28387.372067516</c:v>
                </c:pt>
                <c:pt idx="35">
                  <c:v>27436.846341356599</c:v>
                </c:pt>
                <c:pt idx="36">
                  <c:v>35644.462262007903</c:v>
                </c:pt>
                <c:pt idx="37">
                  <c:v>29855.2609112555</c:v>
                </c:pt>
                <c:pt idx="38">
                  <c:v>38165.495111958298</c:v>
                </c:pt>
                <c:pt idx="39">
                  <c:v>37135.618809537897</c:v>
                </c:pt>
                <c:pt idx="40">
                  <c:v>38985.292234292203</c:v>
                </c:pt>
                <c:pt idx="41">
                  <c:v>37858.581743055896</c:v>
                </c:pt>
                <c:pt idx="42">
                  <c:v>41671.967322149401</c:v>
                </c:pt>
                <c:pt idx="43">
                  <c:v>40809.0576264997</c:v>
                </c:pt>
                <c:pt idx="44">
                  <c:v>38069.221117631503</c:v>
                </c:pt>
                <c:pt idx="45">
                  <c:v>38443.075370308703</c:v>
                </c:pt>
                <c:pt idx="46">
                  <c:v>38674.851040666297</c:v>
                </c:pt>
                <c:pt idx="47">
                  <c:v>31882.1415282913</c:v>
                </c:pt>
                <c:pt idx="48">
                  <c:v>33880.307948438298</c:v>
                </c:pt>
                <c:pt idx="49">
                  <c:v>31836.126995992901</c:v>
                </c:pt>
                <c:pt idx="50">
                  <c:v>37819.145913019303</c:v>
                </c:pt>
                <c:pt idx="51">
                  <c:v>36690.422619213299</c:v>
                </c:pt>
                <c:pt idx="52">
                  <c:v>42274.947700592398</c:v>
                </c:pt>
                <c:pt idx="53">
                  <c:v>44103.812649678803</c:v>
                </c:pt>
                <c:pt idx="54">
                  <c:v>43420.4373415519</c:v>
                </c:pt>
                <c:pt idx="55">
                  <c:v>42525.238829006499</c:v>
                </c:pt>
                <c:pt idx="56">
                  <c:v>45195.473599802201</c:v>
                </c:pt>
                <c:pt idx="57">
                  <c:v>43599.0995751316</c:v>
                </c:pt>
                <c:pt idx="58">
                  <c:v>47103.897177377898</c:v>
                </c:pt>
                <c:pt idx="59">
                  <c:v>44931.5622343742</c:v>
                </c:pt>
                <c:pt idx="60">
                  <c:v>39905.333571169103</c:v>
                </c:pt>
                <c:pt idx="61">
                  <c:v>32693.680013983801</c:v>
                </c:pt>
                <c:pt idx="62">
                  <c:v>39541.105632703802</c:v>
                </c:pt>
                <c:pt idx="63">
                  <c:v>48004.7010076847</c:v>
                </c:pt>
                <c:pt idx="64">
                  <c:v>46170.439561489802</c:v>
                </c:pt>
                <c:pt idx="65">
                  <c:v>46651.311640283602</c:v>
                </c:pt>
                <c:pt idx="66">
                  <c:v>45286.871335970201</c:v>
                </c:pt>
                <c:pt idx="67">
                  <c:v>42789.627645534703</c:v>
                </c:pt>
                <c:pt idx="68">
                  <c:v>44936.855148629002</c:v>
                </c:pt>
                <c:pt idx="69">
                  <c:v>36627.365065685299</c:v>
                </c:pt>
                <c:pt idx="70">
                  <c:v>47280.783254267502</c:v>
                </c:pt>
                <c:pt idx="71">
                  <c:v>39170.563966018897</c:v>
                </c:pt>
                <c:pt idx="72">
                  <c:v>39168.904274436703</c:v>
                </c:pt>
                <c:pt idx="73">
                  <c:v>33633.589126115301</c:v>
                </c:pt>
                <c:pt idx="74">
                  <c:v>39462.921426083798</c:v>
                </c:pt>
                <c:pt idx="75">
                  <c:v>48063.6320175906</c:v>
                </c:pt>
                <c:pt idx="76">
                  <c:v>45349.325018278003</c:v>
                </c:pt>
                <c:pt idx="77">
                  <c:v>37091.386087399398</c:v>
                </c:pt>
                <c:pt idx="78">
                  <c:v>35061.438471882298</c:v>
                </c:pt>
                <c:pt idx="79">
                  <c:v>37620.061452221104</c:v>
                </c:pt>
                <c:pt idx="80">
                  <c:v>39473.605260946897</c:v>
                </c:pt>
                <c:pt idx="81">
                  <c:v>34905.824893024903</c:v>
                </c:pt>
                <c:pt idx="82">
                  <c:v>38489.059286322998</c:v>
                </c:pt>
                <c:pt idx="83">
                  <c:v>36502.939598509598</c:v>
                </c:pt>
                <c:pt idx="84">
                  <c:v>30970.7548287022</c:v>
                </c:pt>
                <c:pt idx="85">
                  <c:v>27978.176435244801</c:v>
                </c:pt>
                <c:pt idx="86">
                  <c:v>36034.348488938398</c:v>
                </c:pt>
                <c:pt idx="87">
                  <c:v>37619.949103211198</c:v>
                </c:pt>
                <c:pt idx="88">
                  <c:v>36244.950910370302</c:v>
                </c:pt>
                <c:pt idx="89">
                  <c:v>32409.572616808298</c:v>
                </c:pt>
                <c:pt idx="90">
                  <c:v>33673.7271002489</c:v>
                </c:pt>
                <c:pt idx="91">
                  <c:v>33446.432480302603</c:v>
                </c:pt>
                <c:pt idx="92">
                  <c:v>32645.028808313102</c:v>
                </c:pt>
                <c:pt idx="93">
                  <c:v>34654.988106773199</c:v>
                </c:pt>
                <c:pt idx="94">
                  <c:v>35083.844076473899</c:v>
                </c:pt>
                <c:pt idx="95">
                  <c:v>30708.3747619891</c:v>
                </c:pt>
                <c:pt idx="96">
                  <c:v>33849.869506822899</c:v>
                </c:pt>
                <c:pt idx="97">
                  <c:v>27781.5506998335</c:v>
                </c:pt>
                <c:pt idx="98">
                  <c:v>34465.147665446399</c:v>
                </c:pt>
                <c:pt idx="99">
                  <c:v>31995.051588814</c:v>
                </c:pt>
                <c:pt idx="100">
                  <c:v>30363.785295645001</c:v>
                </c:pt>
                <c:pt idx="101">
                  <c:v>27053.321818042899</c:v>
                </c:pt>
                <c:pt idx="102">
                  <c:v>32215.116481567598</c:v>
                </c:pt>
                <c:pt idx="103">
                  <c:v>29552.6479934452</c:v>
                </c:pt>
                <c:pt idx="104">
                  <c:v>29673.777306776399</c:v>
                </c:pt>
                <c:pt idx="105">
                  <c:v>28490.809005000701</c:v>
                </c:pt>
                <c:pt idx="106">
                  <c:v>37899.688122238702</c:v>
                </c:pt>
                <c:pt idx="107">
                  <c:v>35325.832062630601</c:v>
                </c:pt>
                <c:pt idx="108">
                  <c:v>31038.104883276101</c:v>
                </c:pt>
                <c:pt idx="109">
                  <c:v>23841.4586238218</c:v>
                </c:pt>
                <c:pt idx="110">
                  <c:v>32603.005851954698</c:v>
                </c:pt>
                <c:pt idx="111">
                  <c:v>37589.0729625362</c:v>
                </c:pt>
                <c:pt idx="112">
                  <c:v>36505.931808775298</c:v>
                </c:pt>
                <c:pt idx="113">
                  <c:v>32083.905078016302</c:v>
                </c:pt>
                <c:pt idx="114">
                  <c:v>36790.189493602498</c:v>
                </c:pt>
                <c:pt idx="115">
                  <c:v>39275.685582724604</c:v>
                </c:pt>
                <c:pt idx="116">
                  <c:v>36051.252118042103</c:v>
                </c:pt>
                <c:pt idx="117">
                  <c:v>39902.179538277604</c:v>
                </c:pt>
                <c:pt idx="118">
                  <c:v>39666.166966786303</c:v>
                </c:pt>
                <c:pt idx="119">
                  <c:v>40446.785020928</c:v>
                </c:pt>
                <c:pt idx="120">
                  <c:v>38186.7780424913</c:v>
                </c:pt>
                <c:pt idx="121">
                  <c:v>26416.451069639799</c:v>
                </c:pt>
                <c:pt idx="122">
                  <c:v>43378.446299579497</c:v>
                </c:pt>
                <c:pt idx="123">
                  <c:v>41111.311936522499</c:v>
                </c:pt>
                <c:pt idx="124">
                  <c:v>47261.246223907598</c:v>
                </c:pt>
                <c:pt idx="125">
                  <c:v>43330.419979841703</c:v>
                </c:pt>
                <c:pt idx="126">
                  <c:v>45013.247114652702</c:v>
                </c:pt>
                <c:pt idx="127">
                  <c:v>41920.100582915402</c:v>
                </c:pt>
                <c:pt idx="128">
                  <c:v>37053.8745821224</c:v>
                </c:pt>
                <c:pt idx="129">
                  <c:v>38327.854895005199</c:v>
                </c:pt>
                <c:pt idx="130">
                  <c:v>40728.770060656199</c:v>
                </c:pt>
                <c:pt idx="131">
                  <c:v>38372.999991497098</c:v>
                </c:pt>
                <c:pt idx="132">
                  <c:v>35489.720481418597</c:v>
                </c:pt>
                <c:pt idx="133">
                  <c:v>24175.399095110701</c:v>
                </c:pt>
                <c:pt idx="134">
                  <c:v>42374.1801424562</c:v>
                </c:pt>
                <c:pt idx="135">
                  <c:v>41281.719120203299</c:v>
                </c:pt>
                <c:pt idx="136">
                  <c:v>46206.685759518397</c:v>
                </c:pt>
                <c:pt idx="137">
                  <c:v>49609.437286553803</c:v>
                </c:pt>
                <c:pt idx="138">
                  <c:v>44224.828169492001</c:v>
                </c:pt>
                <c:pt idx="139">
                  <c:v>44964.5519536879</c:v>
                </c:pt>
                <c:pt idx="140">
                  <c:v>41920.8989701018</c:v>
                </c:pt>
                <c:pt idx="141">
                  <c:v>46273.500018756902</c:v>
                </c:pt>
                <c:pt idx="142">
                  <c:v>58128.879798370297</c:v>
                </c:pt>
                <c:pt idx="143">
                  <c:v>64417.687803105597</c:v>
                </c:pt>
                <c:pt idx="144">
                  <c:v>53437.2522645114</c:v>
                </c:pt>
                <c:pt idx="145">
                  <c:v>43724.117789692697</c:v>
                </c:pt>
                <c:pt idx="146">
                  <c:v>48543.174218592001</c:v>
                </c:pt>
                <c:pt idx="147">
                  <c:v>45618.869465849602</c:v>
                </c:pt>
                <c:pt idx="148">
                  <c:v>45126.141135268103</c:v>
                </c:pt>
                <c:pt idx="149">
                  <c:v>45237.227264875</c:v>
                </c:pt>
                <c:pt idx="150">
                  <c:v>45673.9712537999</c:v>
                </c:pt>
                <c:pt idx="151">
                  <c:v>45797.793628963002</c:v>
                </c:pt>
                <c:pt idx="152">
                  <c:v>40641.357742056804</c:v>
                </c:pt>
                <c:pt idx="153">
                  <c:v>43643.352427689897</c:v>
                </c:pt>
                <c:pt idx="154">
                  <c:v>49416.807075854602</c:v>
                </c:pt>
                <c:pt idx="155">
                  <c:v>50217.235031756703</c:v>
                </c:pt>
                <c:pt idx="156">
                  <c:v>47799.891072243401</c:v>
                </c:pt>
                <c:pt idx="157">
                  <c:v>34800.348793995698</c:v>
                </c:pt>
                <c:pt idx="158">
                  <c:v>45198.6859899884</c:v>
                </c:pt>
                <c:pt idx="159">
                  <c:v>49188.950534690899</c:v>
                </c:pt>
                <c:pt idx="160">
                  <c:v>53460.701668765701</c:v>
                </c:pt>
                <c:pt idx="161">
                  <c:v>41735.368747202199</c:v>
                </c:pt>
                <c:pt idx="162">
                  <c:v>41523.841637704303</c:v>
                </c:pt>
                <c:pt idx="163">
                  <c:v>43380.987909783202</c:v>
                </c:pt>
                <c:pt idx="164">
                  <c:v>44025.777727075103</c:v>
                </c:pt>
                <c:pt idx="165">
                  <c:v>42333.080795692702</c:v>
                </c:pt>
                <c:pt idx="166">
                  <c:v>52286.738273837902</c:v>
                </c:pt>
                <c:pt idx="167">
                  <c:v>41729.208981150201</c:v>
                </c:pt>
                <c:pt idx="168">
                  <c:v>48719.9947884988</c:v>
                </c:pt>
                <c:pt idx="169">
                  <c:v>34811.325774951401</c:v>
                </c:pt>
                <c:pt idx="170">
                  <c:v>52537.551771307801</c:v>
                </c:pt>
                <c:pt idx="171">
                  <c:v>50143.281342376999</c:v>
                </c:pt>
                <c:pt idx="172">
                  <c:v>47991.608737729599</c:v>
                </c:pt>
                <c:pt idx="173">
                  <c:v>47624.868601436698</c:v>
                </c:pt>
                <c:pt idx="174">
                  <c:v>51166.854497796798</c:v>
                </c:pt>
                <c:pt idx="175">
                  <c:v>47516.560985235097</c:v>
                </c:pt>
                <c:pt idx="176">
                  <c:v>42383.355597127498</c:v>
                </c:pt>
                <c:pt idx="177">
                  <c:v>48084.191437813497</c:v>
                </c:pt>
                <c:pt idx="178">
                  <c:v>50341.389163804102</c:v>
                </c:pt>
                <c:pt idx="179">
                  <c:v>47254.028443542702</c:v>
                </c:pt>
                <c:pt idx="180">
                  <c:v>47061.998659135199</c:v>
                </c:pt>
                <c:pt idx="181">
                  <c:v>37536.544971363001</c:v>
                </c:pt>
                <c:pt idx="182">
                  <c:v>50828.045086958002</c:v>
                </c:pt>
                <c:pt idx="183">
                  <c:v>58667.065486785701</c:v>
                </c:pt>
                <c:pt idx="184">
                  <c:v>60414.630615179398</c:v>
                </c:pt>
                <c:pt idx="185">
                  <c:v>57746.4275339386</c:v>
                </c:pt>
                <c:pt idx="186">
                  <c:v>66593.916585796105</c:v>
                </c:pt>
                <c:pt idx="187">
                  <c:v>61674.878988243297</c:v>
                </c:pt>
                <c:pt idx="188">
                  <c:v>53440.618910739497</c:v>
                </c:pt>
              </c:numCache>
            </c:numRef>
          </c:val>
          <c:extLst>
            <c:ext xmlns:c16="http://schemas.microsoft.com/office/drawing/2014/chart" uri="{C3380CC4-5D6E-409C-BE32-E72D297353CC}">
              <c16:uniqueId val="{00000002-99FC-488C-B010-9D21B5127B86}"/>
            </c:ext>
          </c:extLst>
        </c:ser>
        <c:ser>
          <c:idx val="3"/>
          <c:order val="3"/>
          <c:tx>
            <c:strRef>
              <c:f>Cuadro!$A$7</c:f>
              <c:strCache>
                <c:ptCount val="1"/>
                <c:pt idx="0">
                  <c:v>      91 a 180 días</c:v>
                </c:pt>
              </c:strCache>
            </c:strRef>
          </c:tx>
          <c:spPr>
            <a:solidFill>
              <a:schemeClr val="accent4"/>
            </a:solidFill>
            <a:ln>
              <a:noFill/>
            </a:ln>
            <a:effectLst/>
          </c:spPr>
          <c:invertIfNegative val="0"/>
          <c:cat>
            <c:numRef>
              <c:f>Cuadro!$B$3:$GH$3</c:f>
              <c:numCache>
                <c:formatCode>mmm\-yy</c:formatCode>
                <c:ptCount val="189"/>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pt idx="77">
                  <c:v>41791</c:v>
                </c:pt>
                <c:pt idx="78">
                  <c:v>41821</c:v>
                </c:pt>
                <c:pt idx="79">
                  <c:v>41852</c:v>
                </c:pt>
                <c:pt idx="80">
                  <c:v>41883</c:v>
                </c:pt>
                <c:pt idx="81">
                  <c:v>41913</c:v>
                </c:pt>
                <c:pt idx="82">
                  <c:v>41944</c:v>
                </c:pt>
                <c:pt idx="83">
                  <c:v>41974</c:v>
                </c:pt>
                <c:pt idx="84">
                  <c:v>42005</c:v>
                </c:pt>
                <c:pt idx="85">
                  <c:v>42036</c:v>
                </c:pt>
                <c:pt idx="86">
                  <c:v>42064</c:v>
                </c:pt>
                <c:pt idx="87">
                  <c:v>42095</c:v>
                </c:pt>
                <c:pt idx="88">
                  <c:v>42125</c:v>
                </c:pt>
                <c:pt idx="89">
                  <c:v>42156</c:v>
                </c:pt>
                <c:pt idx="90">
                  <c:v>42186</c:v>
                </c:pt>
                <c:pt idx="91">
                  <c:v>42217</c:v>
                </c:pt>
                <c:pt idx="92">
                  <c:v>42248</c:v>
                </c:pt>
                <c:pt idx="93">
                  <c:v>42278</c:v>
                </c:pt>
                <c:pt idx="94">
                  <c:v>42309</c:v>
                </c:pt>
                <c:pt idx="95">
                  <c:v>42339</c:v>
                </c:pt>
                <c:pt idx="96">
                  <c:v>42370</c:v>
                </c:pt>
                <c:pt idx="97">
                  <c:v>42401</c:v>
                </c:pt>
                <c:pt idx="98">
                  <c:v>42430</c:v>
                </c:pt>
                <c:pt idx="99">
                  <c:v>42461</c:v>
                </c:pt>
                <c:pt idx="100">
                  <c:v>42491</c:v>
                </c:pt>
                <c:pt idx="101">
                  <c:v>42522</c:v>
                </c:pt>
                <c:pt idx="102">
                  <c:v>42552</c:v>
                </c:pt>
                <c:pt idx="103">
                  <c:v>42583</c:v>
                </c:pt>
                <c:pt idx="104">
                  <c:v>42614</c:v>
                </c:pt>
                <c:pt idx="105">
                  <c:v>42644</c:v>
                </c:pt>
                <c:pt idx="106">
                  <c:v>42675</c:v>
                </c:pt>
                <c:pt idx="107">
                  <c:v>42705</c:v>
                </c:pt>
                <c:pt idx="108">
                  <c:v>42736</c:v>
                </c:pt>
                <c:pt idx="109">
                  <c:v>42767</c:v>
                </c:pt>
                <c:pt idx="110">
                  <c:v>42795</c:v>
                </c:pt>
                <c:pt idx="111">
                  <c:v>42826</c:v>
                </c:pt>
                <c:pt idx="112">
                  <c:v>42856</c:v>
                </c:pt>
                <c:pt idx="113">
                  <c:v>42887</c:v>
                </c:pt>
                <c:pt idx="114">
                  <c:v>42917</c:v>
                </c:pt>
                <c:pt idx="115">
                  <c:v>42948</c:v>
                </c:pt>
                <c:pt idx="116">
                  <c:v>42979</c:v>
                </c:pt>
                <c:pt idx="117">
                  <c:v>43009</c:v>
                </c:pt>
                <c:pt idx="118">
                  <c:v>43040</c:v>
                </c:pt>
                <c:pt idx="119">
                  <c:v>43070</c:v>
                </c:pt>
                <c:pt idx="120">
                  <c:v>43101</c:v>
                </c:pt>
                <c:pt idx="121">
                  <c:v>43132</c:v>
                </c:pt>
                <c:pt idx="122">
                  <c:v>43160</c:v>
                </c:pt>
                <c:pt idx="123">
                  <c:v>43191</c:v>
                </c:pt>
                <c:pt idx="124">
                  <c:v>43221</c:v>
                </c:pt>
                <c:pt idx="125">
                  <c:v>43252</c:v>
                </c:pt>
                <c:pt idx="126">
                  <c:v>43282</c:v>
                </c:pt>
                <c:pt idx="127">
                  <c:v>43313</c:v>
                </c:pt>
                <c:pt idx="128">
                  <c:v>43344</c:v>
                </c:pt>
                <c:pt idx="129">
                  <c:v>43374</c:v>
                </c:pt>
                <c:pt idx="130">
                  <c:v>43405</c:v>
                </c:pt>
                <c:pt idx="131">
                  <c:v>43435</c:v>
                </c:pt>
                <c:pt idx="132">
                  <c:v>43466</c:v>
                </c:pt>
                <c:pt idx="133">
                  <c:v>43497</c:v>
                </c:pt>
                <c:pt idx="134">
                  <c:v>43525</c:v>
                </c:pt>
                <c:pt idx="135">
                  <c:v>43556</c:v>
                </c:pt>
                <c:pt idx="136">
                  <c:v>43586</c:v>
                </c:pt>
                <c:pt idx="137">
                  <c:v>43617</c:v>
                </c:pt>
                <c:pt idx="138">
                  <c:v>43647</c:v>
                </c:pt>
                <c:pt idx="139">
                  <c:v>43678</c:v>
                </c:pt>
                <c:pt idx="140">
                  <c:v>43709</c:v>
                </c:pt>
                <c:pt idx="141">
                  <c:v>43739</c:v>
                </c:pt>
                <c:pt idx="142">
                  <c:v>43770</c:v>
                </c:pt>
                <c:pt idx="143">
                  <c:v>43800</c:v>
                </c:pt>
                <c:pt idx="144">
                  <c:v>43831</c:v>
                </c:pt>
                <c:pt idx="145">
                  <c:v>43862</c:v>
                </c:pt>
                <c:pt idx="146">
                  <c:v>43891</c:v>
                </c:pt>
                <c:pt idx="147">
                  <c:v>43922</c:v>
                </c:pt>
                <c:pt idx="148">
                  <c:v>43952</c:v>
                </c:pt>
                <c:pt idx="149">
                  <c:v>43983</c:v>
                </c:pt>
                <c:pt idx="150">
                  <c:v>44013</c:v>
                </c:pt>
                <c:pt idx="151">
                  <c:v>44044</c:v>
                </c:pt>
                <c:pt idx="152">
                  <c:v>44075</c:v>
                </c:pt>
                <c:pt idx="153">
                  <c:v>44105</c:v>
                </c:pt>
                <c:pt idx="154">
                  <c:v>44136</c:v>
                </c:pt>
                <c:pt idx="155">
                  <c:v>44166</c:v>
                </c:pt>
                <c:pt idx="156">
                  <c:v>44197</c:v>
                </c:pt>
                <c:pt idx="157">
                  <c:v>44228</c:v>
                </c:pt>
                <c:pt idx="158">
                  <c:v>44256</c:v>
                </c:pt>
                <c:pt idx="159">
                  <c:v>44287</c:v>
                </c:pt>
                <c:pt idx="160">
                  <c:v>44317</c:v>
                </c:pt>
                <c:pt idx="161">
                  <c:v>44348</c:v>
                </c:pt>
                <c:pt idx="162">
                  <c:v>44378</c:v>
                </c:pt>
                <c:pt idx="163">
                  <c:v>44409</c:v>
                </c:pt>
                <c:pt idx="164">
                  <c:v>44440</c:v>
                </c:pt>
                <c:pt idx="165">
                  <c:v>44470</c:v>
                </c:pt>
                <c:pt idx="166">
                  <c:v>44501</c:v>
                </c:pt>
                <c:pt idx="167">
                  <c:v>44531</c:v>
                </c:pt>
                <c:pt idx="168">
                  <c:v>44562</c:v>
                </c:pt>
                <c:pt idx="169">
                  <c:v>44593</c:v>
                </c:pt>
                <c:pt idx="170">
                  <c:v>44621</c:v>
                </c:pt>
                <c:pt idx="171">
                  <c:v>44652</c:v>
                </c:pt>
                <c:pt idx="172">
                  <c:v>44682</c:v>
                </c:pt>
                <c:pt idx="173">
                  <c:v>44713</c:v>
                </c:pt>
                <c:pt idx="174">
                  <c:v>44743</c:v>
                </c:pt>
                <c:pt idx="175">
                  <c:v>44774</c:v>
                </c:pt>
                <c:pt idx="176">
                  <c:v>44805</c:v>
                </c:pt>
                <c:pt idx="177">
                  <c:v>44835</c:v>
                </c:pt>
                <c:pt idx="178">
                  <c:v>44866</c:v>
                </c:pt>
                <c:pt idx="179">
                  <c:v>44896</c:v>
                </c:pt>
                <c:pt idx="180">
                  <c:v>44927</c:v>
                </c:pt>
                <c:pt idx="181">
                  <c:v>44958</c:v>
                </c:pt>
                <c:pt idx="182">
                  <c:v>44986</c:v>
                </c:pt>
                <c:pt idx="183">
                  <c:v>45017</c:v>
                </c:pt>
                <c:pt idx="184">
                  <c:v>45047</c:v>
                </c:pt>
                <c:pt idx="185">
                  <c:v>45078</c:v>
                </c:pt>
                <c:pt idx="186">
                  <c:v>45108</c:v>
                </c:pt>
                <c:pt idx="187">
                  <c:v>45139</c:v>
                </c:pt>
                <c:pt idx="188">
                  <c:v>45170</c:v>
                </c:pt>
              </c:numCache>
            </c:numRef>
          </c:cat>
          <c:val>
            <c:numRef>
              <c:f>Cuadro!$B$7:$GH$7</c:f>
              <c:numCache>
                <c:formatCode>#,##0.00</c:formatCode>
                <c:ptCount val="189"/>
                <c:pt idx="0">
                  <c:v>20720.828548567901</c:v>
                </c:pt>
                <c:pt idx="1">
                  <c:v>19171.1349511808</c:v>
                </c:pt>
                <c:pt idx="2">
                  <c:v>16576.085864363798</c:v>
                </c:pt>
                <c:pt idx="3">
                  <c:v>15110.4478203216</c:v>
                </c:pt>
                <c:pt idx="4">
                  <c:v>14220.2738455127</c:v>
                </c:pt>
                <c:pt idx="5">
                  <c:v>13833.4003830079</c:v>
                </c:pt>
                <c:pt idx="6">
                  <c:v>13185.341848182899</c:v>
                </c:pt>
                <c:pt idx="7">
                  <c:v>14715.845799742199</c:v>
                </c:pt>
                <c:pt idx="8">
                  <c:v>14783.9381534072</c:v>
                </c:pt>
                <c:pt idx="9">
                  <c:v>13648.3555738267</c:v>
                </c:pt>
                <c:pt idx="10">
                  <c:v>13212.821355047499</c:v>
                </c:pt>
                <c:pt idx="11">
                  <c:v>10361.934911771899</c:v>
                </c:pt>
                <c:pt idx="12">
                  <c:v>9126.0813787606603</c:v>
                </c:pt>
                <c:pt idx="13">
                  <c:v>9028.1210753095693</c:v>
                </c:pt>
                <c:pt idx="14">
                  <c:v>10270.309493085801</c:v>
                </c:pt>
                <c:pt idx="15">
                  <c:v>10457.821403382301</c:v>
                </c:pt>
                <c:pt idx="16">
                  <c:v>12413.983853413099</c:v>
                </c:pt>
                <c:pt idx="17">
                  <c:v>16184.465739683999</c:v>
                </c:pt>
                <c:pt idx="18">
                  <c:v>17400.5439507396</c:v>
                </c:pt>
                <c:pt idx="19">
                  <c:v>18392.846930646199</c:v>
                </c:pt>
                <c:pt idx="20">
                  <c:v>18965.387311685601</c:v>
                </c:pt>
                <c:pt idx="21">
                  <c:v>20802.611892443801</c:v>
                </c:pt>
                <c:pt idx="22">
                  <c:v>21197.8887299491</c:v>
                </c:pt>
                <c:pt idx="23">
                  <c:v>20145.369722615302</c:v>
                </c:pt>
                <c:pt idx="24">
                  <c:v>19913.446384282801</c:v>
                </c:pt>
                <c:pt idx="25">
                  <c:v>16645.6711897442</c:v>
                </c:pt>
                <c:pt idx="26">
                  <c:v>16571.233269680699</c:v>
                </c:pt>
                <c:pt idx="27">
                  <c:v>15342.7971108441</c:v>
                </c:pt>
                <c:pt idx="28">
                  <c:v>17214.0117832422</c:v>
                </c:pt>
                <c:pt idx="29">
                  <c:v>15657.1449312471</c:v>
                </c:pt>
                <c:pt idx="30">
                  <c:v>15779.3988254503</c:v>
                </c:pt>
                <c:pt idx="31">
                  <c:v>16235.803470541399</c:v>
                </c:pt>
                <c:pt idx="32">
                  <c:v>17683.0763909739</c:v>
                </c:pt>
                <c:pt idx="33">
                  <c:v>22649.614108474001</c:v>
                </c:pt>
                <c:pt idx="34">
                  <c:v>26597.6933070505</c:v>
                </c:pt>
                <c:pt idx="35">
                  <c:v>26893.480888041198</c:v>
                </c:pt>
                <c:pt idx="36">
                  <c:v>26431.3841346851</c:v>
                </c:pt>
                <c:pt idx="37">
                  <c:v>22878.180884809899</c:v>
                </c:pt>
                <c:pt idx="38">
                  <c:v>22848.301191902199</c:v>
                </c:pt>
                <c:pt idx="39">
                  <c:v>25711.290375771099</c:v>
                </c:pt>
                <c:pt idx="40">
                  <c:v>27714.783160303599</c:v>
                </c:pt>
                <c:pt idx="41">
                  <c:v>26475.738729840901</c:v>
                </c:pt>
                <c:pt idx="42">
                  <c:v>24769.278716589299</c:v>
                </c:pt>
                <c:pt idx="43">
                  <c:v>23653.1441197364</c:v>
                </c:pt>
                <c:pt idx="44">
                  <c:v>22387.138618422399</c:v>
                </c:pt>
                <c:pt idx="45">
                  <c:v>22413.211891792998</c:v>
                </c:pt>
                <c:pt idx="46">
                  <c:v>24439.830339103901</c:v>
                </c:pt>
                <c:pt idx="47">
                  <c:v>24436.838159962801</c:v>
                </c:pt>
                <c:pt idx="48">
                  <c:v>22633.8291419831</c:v>
                </c:pt>
                <c:pt idx="49">
                  <c:v>22480.3538295699</c:v>
                </c:pt>
                <c:pt idx="50">
                  <c:v>24166.552676965599</c:v>
                </c:pt>
                <c:pt idx="51">
                  <c:v>23353.724354563601</c:v>
                </c:pt>
                <c:pt idx="52">
                  <c:v>26836.210159939801</c:v>
                </c:pt>
                <c:pt idx="53">
                  <c:v>24816.1648514679</c:v>
                </c:pt>
                <c:pt idx="54">
                  <c:v>26192.069140724401</c:v>
                </c:pt>
                <c:pt idx="55">
                  <c:v>24731.659918355999</c:v>
                </c:pt>
                <c:pt idx="56">
                  <c:v>24020.9269041814</c:v>
                </c:pt>
                <c:pt idx="57">
                  <c:v>24058.7152263387</c:v>
                </c:pt>
                <c:pt idx="58">
                  <c:v>24975.621278597198</c:v>
                </c:pt>
                <c:pt idx="59">
                  <c:v>22603.392979017801</c:v>
                </c:pt>
                <c:pt idx="60">
                  <c:v>24766.731862247801</c:v>
                </c:pt>
                <c:pt idx="61">
                  <c:v>23135.822504489799</c:v>
                </c:pt>
                <c:pt idx="62">
                  <c:v>23661.0823803313</c:v>
                </c:pt>
                <c:pt idx="63">
                  <c:v>23210.266800567799</c:v>
                </c:pt>
                <c:pt idx="64">
                  <c:v>24755.252989967099</c:v>
                </c:pt>
                <c:pt idx="65">
                  <c:v>23606.3950604251</c:v>
                </c:pt>
                <c:pt idx="66">
                  <c:v>23684.412411239598</c:v>
                </c:pt>
                <c:pt idx="67">
                  <c:v>24530.337371306701</c:v>
                </c:pt>
                <c:pt idx="68">
                  <c:v>22669.4516568656</c:v>
                </c:pt>
                <c:pt idx="69">
                  <c:v>20942.881107449401</c:v>
                </c:pt>
                <c:pt idx="70">
                  <c:v>22598.9393949314</c:v>
                </c:pt>
                <c:pt idx="71">
                  <c:v>23346.367339919001</c:v>
                </c:pt>
                <c:pt idx="72">
                  <c:v>26379.354878079801</c:v>
                </c:pt>
                <c:pt idx="73">
                  <c:v>24537.8037319383</c:v>
                </c:pt>
                <c:pt idx="74">
                  <c:v>24622.5497260673</c:v>
                </c:pt>
                <c:pt idx="75">
                  <c:v>22669.659831496901</c:v>
                </c:pt>
                <c:pt idx="76">
                  <c:v>25176.342673354298</c:v>
                </c:pt>
                <c:pt idx="77">
                  <c:v>24760.703039646702</c:v>
                </c:pt>
                <c:pt idx="78">
                  <c:v>29129.152584617299</c:v>
                </c:pt>
                <c:pt idx="79">
                  <c:v>26946.430923229898</c:v>
                </c:pt>
                <c:pt idx="80">
                  <c:v>27259.173698529299</c:v>
                </c:pt>
                <c:pt idx="81">
                  <c:v>26777.8081753966</c:v>
                </c:pt>
                <c:pt idx="82">
                  <c:v>25422.341598924701</c:v>
                </c:pt>
                <c:pt idx="83">
                  <c:v>25870.87138751</c:v>
                </c:pt>
                <c:pt idx="84">
                  <c:v>24681.022422722501</c:v>
                </c:pt>
                <c:pt idx="85">
                  <c:v>21539.449721630601</c:v>
                </c:pt>
                <c:pt idx="86">
                  <c:v>22985.254528823101</c:v>
                </c:pt>
                <c:pt idx="87">
                  <c:v>24324.5911951167</c:v>
                </c:pt>
                <c:pt idx="88">
                  <c:v>27812.906234526101</c:v>
                </c:pt>
                <c:pt idx="89">
                  <c:v>28606.456753157901</c:v>
                </c:pt>
                <c:pt idx="90">
                  <c:v>28604.784872892102</c:v>
                </c:pt>
                <c:pt idx="91">
                  <c:v>26472.3856776135</c:v>
                </c:pt>
                <c:pt idx="92">
                  <c:v>24552.718144146998</c:v>
                </c:pt>
                <c:pt idx="93">
                  <c:v>26766.7103458374</c:v>
                </c:pt>
                <c:pt idx="94">
                  <c:v>28601.420080559299</c:v>
                </c:pt>
                <c:pt idx="95">
                  <c:v>27853.822817019201</c:v>
                </c:pt>
                <c:pt idx="96">
                  <c:v>24639.447220738701</c:v>
                </c:pt>
                <c:pt idx="97">
                  <c:v>24919.533323717998</c:v>
                </c:pt>
                <c:pt idx="98">
                  <c:v>24458.0067806521</c:v>
                </c:pt>
                <c:pt idx="99">
                  <c:v>25267.077273061401</c:v>
                </c:pt>
                <c:pt idx="100">
                  <c:v>25454.2672632381</c:v>
                </c:pt>
                <c:pt idx="101">
                  <c:v>26170.801541204801</c:v>
                </c:pt>
                <c:pt idx="102">
                  <c:v>26409.515040939401</c:v>
                </c:pt>
                <c:pt idx="103">
                  <c:v>26800.7269829416</c:v>
                </c:pt>
                <c:pt idx="104">
                  <c:v>27340.595904704001</c:v>
                </c:pt>
                <c:pt idx="105">
                  <c:v>28255.017322300198</c:v>
                </c:pt>
                <c:pt idx="106">
                  <c:v>29066.2211670123</c:v>
                </c:pt>
                <c:pt idx="107">
                  <c:v>27891.213454357501</c:v>
                </c:pt>
                <c:pt idx="108">
                  <c:v>27498.799056764299</c:v>
                </c:pt>
                <c:pt idx="109">
                  <c:v>25783.875087830202</c:v>
                </c:pt>
                <c:pt idx="110">
                  <c:v>25591.942479821599</c:v>
                </c:pt>
                <c:pt idx="111">
                  <c:v>25278.948419989301</c:v>
                </c:pt>
                <c:pt idx="112">
                  <c:v>26946.908089151399</c:v>
                </c:pt>
                <c:pt idx="113">
                  <c:v>28333.446880472198</c:v>
                </c:pt>
                <c:pt idx="114">
                  <c:v>28145.7809699155</c:v>
                </c:pt>
                <c:pt idx="115">
                  <c:v>32276.509248432201</c:v>
                </c:pt>
                <c:pt idx="116">
                  <c:v>31284.500794290801</c:v>
                </c:pt>
                <c:pt idx="117">
                  <c:v>32509.032169771399</c:v>
                </c:pt>
                <c:pt idx="118">
                  <c:v>32324.695318428701</c:v>
                </c:pt>
                <c:pt idx="119">
                  <c:v>30588.864406482098</c:v>
                </c:pt>
                <c:pt idx="120">
                  <c:v>29865.0770943881</c:v>
                </c:pt>
                <c:pt idx="121">
                  <c:v>26519.0177050126</c:v>
                </c:pt>
                <c:pt idx="122">
                  <c:v>29814.8813596734</c:v>
                </c:pt>
                <c:pt idx="123">
                  <c:v>32943.846616574599</c:v>
                </c:pt>
                <c:pt idx="124">
                  <c:v>35049.880743108297</c:v>
                </c:pt>
                <c:pt idx="125">
                  <c:v>32682.402743865201</c:v>
                </c:pt>
                <c:pt idx="126">
                  <c:v>29467.179072144401</c:v>
                </c:pt>
                <c:pt idx="127">
                  <c:v>25680.1525343742</c:v>
                </c:pt>
                <c:pt idx="128">
                  <c:v>24411.586249381598</c:v>
                </c:pt>
                <c:pt idx="129">
                  <c:v>27288.9352805499</c:v>
                </c:pt>
                <c:pt idx="130">
                  <c:v>30034.040690590398</c:v>
                </c:pt>
                <c:pt idx="131">
                  <c:v>30652.080702775798</c:v>
                </c:pt>
                <c:pt idx="132">
                  <c:v>29556.0841257951</c:v>
                </c:pt>
                <c:pt idx="133">
                  <c:v>29833.271142475201</c:v>
                </c:pt>
                <c:pt idx="134">
                  <c:v>27294.272252594499</c:v>
                </c:pt>
                <c:pt idx="135">
                  <c:v>25514.2110767175</c:v>
                </c:pt>
                <c:pt idx="136">
                  <c:v>28107.879303330799</c:v>
                </c:pt>
                <c:pt idx="137">
                  <c:v>29939.5795172373</c:v>
                </c:pt>
                <c:pt idx="138">
                  <c:v>35237.605410507502</c:v>
                </c:pt>
                <c:pt idx="139">
                  <c:v>37303.316028742898</c:v>
                </c:pt>
                <c:pt idx="140">
                  <c:v>36574.143110894503</c:v>
                </c:pt>
                <c:pt idx="141">
                  <c:v>38685.550626316901</c:v>
                </c:pt>
                <c:pt idx="142">
                  <c:v>40132.049800222703</c:v>
                </c:pt>
                <c:pt idx="143">
                  <c:v>39859.877163874</c:v>
                </c:pt>
                <c:pt idx="144">
                  <c:v>38763.844904150399</c:v>
                </c:pt>
                <c:pt idx="145">
                  <c:v>40412.397771014999</c:v>
                </c:pt>
                <c:pt idx="146">
                  <c:v>38306.682972695497</c:v>
                </c:pt>
                <c:pt idx="147">
                  <c:v>38568.549996453003</c:v>
                </c:pt>
                <c:pt idx="148">
                  <c:v>39374.518363951</c:v>
                </c:pt>
                <c:pt idx="149">
                  <c:v>39441.818140715201</c:v>
                </c:pt>
                <c:pt idx="150">
                  <c:v>41300.311688650101</c:v>
                </c:pt>
                <c:pt idx="151">
                  <c:v>42632.376623326403</c:v>
                </c:pt>
                <c:pt idx="152">
                  <c:v>41901.448012550303</c:v>
                </c:pt>
                <c:pt idx="153">
                  <c:v>36880.359161756198</c:v>
                </c:pt>
                <c:pt idx="154">
                  <c:v>35522.862985104301</c:v>
                </c:pt>
                <c:pt idx="155">
                  <c:v>37900.505936402798</c:v>
                </c:pt>
                <c:pt idx="156">
                  <c:v>37614.683300435499</c:v>
                </c:pt>
                <c:pt idx="157">
                  <c:v>34058.437655719899</c:v>
                </c:pt>
                <c:pt idx="158">
                  <c:v>31263.040456969698</c:v>
                </c:pt>
                <c:pt idx="159">
                  <c:v>28708.2637160495</c:v>
                </c:pt>
                <c:pt idx="160">
                  <c:v>31923.2633582241</c:v>
                </c:pt>
                <c:pt idx="161">
                  <c:v>31178.210301708001</c:v>
                </c:pt>
                <c:pt idx="162">
                  <c:v>29990.300467545501</c:v>
                </c:pt>
                <c:pt idx="163">
                  <c:v>28640.520699865301</c:v>
                </c:pt>
                <c:pt idx="164">
                  <c:v>29086.878808627898</c:v>
                </c:pt>
                <c:pt idx="165">
                  <c:v>29162.639507133601</c:v>
                </c:pt>
                <c:pt idx="166">
                  <c:v>31524.685425306001</c:v>
                </c:pt>
                <c:pt idx="167">
                  <c:v>29327.837346580302</c:v>
                </c:pt>
                <c:pt idx="168">
                  <c:v>28591.837306634901</c:v>
                </c:pt>
                <c:pt idx="169">
                  <c:v>24599.027176410498</c:v>
                </c:pt>
                <c:pt idx="170">
                  <c:v>24618.840936089098</c:v>
                </c:pt>
                <c:pt idx="171">
                  <c:v>26888.277613898801</c:v>
                </c:pt>
                <c:pt idx="172">
                  <c:v>29184.354112260298</c:v>
                </c:pt>
                <c:pt idx="173">
                  <c:v>26893.301068986999</c:v>
                </c:pt>
                <c:pt idx="174">
                  <c:v>28198.614904698501</c:v>
                </c:pt>
                <c:pt idx="175">
                  <c:v>28730.6530525503</c:v>
                </c:pt>
                <c:pt idx="176">
                  <c:v>28102.436098770198</c:v>
                </c:pt>
                <c:pt idx="177">
                  <c:v>25186.961360060599</c:v>
                </c:pt>
                <c:pt idx="178">
                  <c:v>22780.797476475502</c:v>
                </c:pt>
                <c:pt idx="179">
                  <c:v>23943.078345411199</c:v>
                </c:pt>
                <c:pt idx="180">
                  <c:v>31927.9626337679</c:v>
                </c:pt>
                <c:pt idx="181">
                  <c:v>36630.082394054698</c:v>
                </c:pt>
                <c:pt idx="182">
                  <c:v>40824.954471270903</c:v>
                </c:pt>
                <c:pt idx="183">
                  <c:v>43657.5906555002</c:v>
                </c:pt>
                <c:pt idx="184">
                  <c:v>47564.141682538801</c:v>
                </c:pt>
                <c:pt idx="185">
                  <c:v>48706.776812395801</c:v>
                </c:pt>
                <c:pt idx="186">
                  <c:v>49374.580282529598</c:v>
                </c:pt>
                <c:pt idx="187">
                  <c:v>50097.521144967999</c:v>
                </c:pt>
                <c:pt idx="188">
                  <c:v>46447.732937110697</c:v>
                </c:pt>
              </c:numCache>
            </c:numRef>
          </c:val>
          <c:extLst>
            <c:ext xmlns:c16="http://schemas.microsoft.com/office/drawing/2014/chart" uri="{C3380CC4-5D6E-409C-BE32-E72D297353CC}">
              <c16:uniqueId val="{00000003-99FC-488C-B010-9D21B5127B86}"/>
            </c:ext>
          </c:extLst>
        </c:ser>
        <c:ser>
          <c:idx val="4"/>
          <c:order val="4"/>
          <c:tx>
            <c:strRef>
              <c:f>Cuadro!$A$8</c:f>
              <c:strCache>
                <c:ptCount val="1"/>
                <c:pt idx="0">
                  <c:v>      181 a 360 días</c:v>
                </c:pt>
              </c:strCache>
            </c:strRef>
          </c:tx>
          <c:spPr>
            <a:solidFill>
              <a:schemeClr val="accent5"/>
            </a:solidFill>
            <a:ln>
              <a:noFill/>
            </a:ln>
            <a:effectLst/>
          </c:spPr>
          <c:invertIfNegative val="0"/>
          <c:cat>
            <c:numRef>
              <c:f>Cuadro!$B$3:$GH$3</c:f>
              <c:numCache>
                <c:formatCode>mmm\-yy</c:formatCode>
                <c:ptCount val="189"/>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pt idx="77">
                  <c:v>41791</c:v>
                </c:pt>
                <c:pt idx="78">
                  <c:v>41821</c:v>
                </c:pt>
                <c:pt idx="79">
                  <c:v>41852</c:v>
                </c:pt>
                <c:pt idx="80">
                  <c:v>41883</c:v>
                </c:pt>
                <c:pt idx="81">
                  <c:v>41913</c:v>
                </c:pt>
                <c:pt idx="82">
                  <c:v>41944</c:v>
                </c:pt>
                <c:pt idx="83">
                  <c:v>41974</c:v>
                </c:pt>
                <c:pt idx="84">
                  <c:v>42005</c:v>
                </c:pt>
                <c:pt idx="85">
                  <c:v>42036</c:v>
                </c:pt>
                <c:pt idx="86">
                  <c:v>42064</c:v>
                </c:pt>
                <c:pt idx="87">
                  <c:v>42095</c:v>
                </c:pt>
                <c:pt idx="88">
                  <c:v>42125</c:v>
                </c:pt>
                <c:pt idx="89">
                  <c:v>42156</c:v>
                </c:pt>
                <c:pt idx="90">
                  <c:v>42186</c:v>
                </c:pt>
                <c:pt idx="91">
                  <c:v>42217</c:v>
                </c:pt>
                <c:pt idx="92">
                  <c:v>42248</c:v>
                </c:pt>
                <c:pt idx="93">
                  <c:v>42278</c:v>
                </c:pt>
                <c:pt idx="94">
                  <c:v>42309</c:v>
                </c:pt>
                <c:pt idx="95">
                  <c:v>42339</c:v>
                </c:pt>
                <c:pt idx="96">
                  <c:v>42370</c:v>
                </c:pt>
                <c:pt idx="97">
                  <c:v>42401</c:v>
                </c:pt>
                <c:pt idx="98">
                  <c:v>42430</c:v>
                </c:pt>
                <c:pt idx="99">
                  <c:v>42461</c:v>
                </c:pt>
                <c:pt idx="100">
                  <c:v>42491</c:v>
                </c:pt>
                <c:pt idx="101">
                  <c:v>42522</c:v>
                </c:pt>
                <c:pt idx="102">
                  <c:v>42552</c:v>
                </c:pt>
                <c:pt idx="103">
                  <c:v>42583</c:v>
                </c:pt>
                <c:pt idx="104">
                  <c:v>42614</c:v>
                </c:pt>
                <c:pt idx="105">
                  <c:v>42644</c:v>
                </c:pt>
                <c:pt idx="106">
                  <c:v>42675</c:v>
                </c:pt>
                <c:pt idx="107">
                  <c:v>42705</c:v>
                </c:pt>
                <c:pt idx="108">
                  <c:v>42736</c:v>
                </c:pt>
                <c:pt idx="109">
                  <c:v>42767</c:v>
                </c:pt>
                <c:pt idx="110">
                  <c:v>42795</c:v>
                </c:pt>
                <c:pt idx="111">
                  <c:v>42826</c:v>
                </c:pt>
                <c:pt idx="112">
                  <c:v>42856</c:v>
                </c:pt>
                <c:pt idx="113">
                  <c:v>42887</c:v>
                </c:pt>
                <c:pt idx="114">
                  <c:v>42917</c:v>
                </c:pt>
                <c:pt idx="115">
                  <c:v>42948</c:v>
                </c:pt>
                <c:pt idx="116">
                  <c:v>42979</c:v>
                </c:pt>
                <c:pt idx="117">
                  <c:v>43009</c:v>
                </c:pt>
                <c:pt idx="118">
                  <c:v>43040</c:v>
                </c:pt>
                <c:pt idx="119">
                  <c:v>43070</c:v>
                </c:pt>
                <c:pt idx="120">
                  <c:v>43101</c:v>
                </c:pt>
                <c:pt idx="121">
                  <c:v>43132</c:v>
                </c:pt>
                <c:pt idx="122">
                  <c:v>43160</c:v>
                </c:pt>
                <c:pt idx="123">
                  <c:v>43191</c:v>
                </c:pt>
                <c:pt idx="124">
                  <c:v>43221</c:v>
                </c:pt>
                <c:pt idx="125">
                  <c:v>43252</c:v>
                </c:pt>
                <c:pt idx="126">
                  <c:v>43282</c:v>
                </c:pt>
                <c:pt idx="127">
                  <c:v>43313</c:v>
                </c:pt>
                <c:pt idx="128">
                  <c:v>43344</c:v>
                </c:pt>
                <c:pt idx="129">
                  <c:v>43374</c:v>
                </c:pt>
                <c:pt idx="130">
                  <c:v>43405</c:v>
                </c:pt>
                <c:pt idx="131">
                  <c:v>43435</c:v>
                </c:pt>
                <c:pt idx="132">
                  <c:v>43466</c:v>
                </c:pt>
                <c:pt idx="133">
                  <c:v>43497</c:v>
                </c:pt>
                <c:pt idx="134">
                  <c:v>43525</c:v>
                </c:pt>
                <c:pt idx="135">
                  <c:v>43556</c:v>
                </c:pt>
                <c:pt idx="136">
                  <c:v>43586</c:v>
                </c:pt>
                <c:pt idx="137">
                  <c:v>43617</c:v>
                </c:pt>
                <c:pt idx="138">
                  <c:v>43647</c:v>
                </c:pt>
                <c:pt idx="139">
                  <c:v>43678</c:v>
                </c:pt>
                <c:pt idx="140">
                  <c:v>43709</c:v>
                </c:pt>
                <c:pt idx="141">
                  <c:v>43739</c:v>
                </c:pt>
                <c:pt idx="142">
                  <c:v>43770</c:v>
                </c:pt>
                <c:pt idx="143">
                  <c:v>43800</c:v>
                </c:pt>
                <c:pt idx="144">
                  <c:v>43831</c:v>
                </c:pt>
                <c:pt idx="145">
                  <c:v>43862</c:v>
                </c:pt>
                <c:pt idx="146">
                  <c:v>43891</c:v>
                </c:pt>
                <c:pt idx="147">
                  <c:v>43922</c:v>
                </c:pt>
                <c:pt idx="148">
                  <c:v>43952</c:v>
                </c:pt>
                <c:pt idx="149">
                  <c:v>43983</c:v>
                </c:pt>
                <c:pt idx="150">
                  <c:v>44013</c:v>
                </c:pt>
                <c:pt idx="151">
                  <c:v>44044</c:v>
                </c:pt>
                <c:pt idx="152">
                  <c:v>44075</c:v>
                </c:pt>
                <c:pt idx="153">
                  <c:v>44105</c:v>
                </c:pt>
                <c:pt idx="154">
                  <c:v>44136</c:v>
                </c:pt>
                <c:pt idx="155">
                  <c:v>44166</c:v>
                </c:pt>
                <c:pt idx="156">
                  <c:v>44197</c:v>
                </c:pt>
                <c:pt idx="157">
                  <c:v>44228</c:v>
                </c:pt>
                <c:pt idx="158">
                  <c:v>44256</c:v>
                </c:pt>
                <c:pt idx="159">
                  <c:v>44287</c:v>
                </c:pt>
                <c:pt idx="160">
                  <c:v>44317</c:v>
                </c:pt>
                <c:pt idx="161">
                  <c:v>44348</c:v>
                </c:pt>
                <c:pt idx="162">
                  <c:v>44378</c:v>
                </c:pt>
                <c:pt idx="163">
                  <c:v>44409</c:v>
                </c:pt>
                <c:pt idx="164">
                  <c:v>44440</c:v>
                </c:pt>
                <c:pt idx="165">
                  <c:v>44470</c:v>
                </c:pt>
                <c:pt idx="166">
                  <c:v>44501</c:v>
                </c:pt>
                <c:pt idx="167">
                  <c:v>44531</c:v>
                </c:pt>
                <c:pt idx="168">
                  <c:v>44562</c:v>
                </c:pt>
                <c:pt idx="169">
                  <c:v>44593</c:v>
                </c:pt>
                <c:pt idx="170">
                  <c:v>44621</c:v>
                </c:pt>
                <c:pt idx="171">
                  <c:v>44652</c:v>
                </c:pt>
                <c:pt idx="172">
                  <c:v>44682</c:v>
                </c:pt>
                <c:pt idx="173">
                  <c:v>44713</c:v>
                </c:pt>
                <c:pt idx="174">
                  <c:v>44743</c:v>
                </c:pt>
                <c:pt idx="175">
                  <c:v>44774</c:v>
                </c:pt>
                <c:pt idx="176">
                  <c:v>44805</c:v>
                </c:pt>
                <c:pt idx="177">
                  <c:v>44835</c:v>
                </c:pt>
                <c:pt idx="178">
                  <c:v>44866</c:v>
                </c:pt>
                <c:pt idx="179">
                  <c:v>44896</c:v>
                </c:pt>
                <c:pt idx="180">
                  <c:v>44927</c:v>
                </c:pt>
                <c:pt idx="181">
                  <c:v>44958</c:v>
                </c:pt>
                <c:pt idx="182">
                  <c:v>44986</c:v>
                </c:pt>
                <c:pt idx="183">
                  <c:v>45017</c:v>
                </c:pt>
                <c:pt idx="184">
                  <c:v>45047</c:v>
                </c:pt>
                <c:pt idx="185">
                  <c:v>45078</c:v>
                </c:pt>
                <c:pt idx="186">
                  <c:v>45108</c:v>
                </c:pt>
                <c:pt idx="187">
                  <c:v>45139</c:v>
                </c:pt>
                <c:pt idx="188">
                  <c:v>45170</c:v>
                </c:pt>
              </c:numCache>
            </c:numRef>
          </c:cat>
          <c:val>
            <c:numRef>
              <c:f>Cuadro!$B$8:$GH$8</c:f>
              <c:numCache>
                <c:formatCode>#,##0.00</c:formatCode>
                <c:ptCount val="189"/>
                <c:pt idx="0">
                  <c:v>20036.786747891001</c:v>
                </c:pt>
                <c:pt idx="1">
                  <c:v>19943.814192074999</c:v>
                </c:pt>
                <c:pt idx="2">
                  <c:v>19802.808520475301</c:v>
                </c:pt>
                <c:pt idx="3">
                  <c:v>18847.915699087502</c:v>
                </c:pt>
                <c:pt idx="4">
                  <c:v>17414.537830905199</c:v>
                </c:pt>
                <c:pt idx="5">
                  <c:v>17608.4366135245</c:v>
                </c:pt>
                <c:pt idx="6">
                  <c:v>18631.510996328001</c:v>
                </c:pt>
                <c:pt idx="7">
                  <c:v>18850.087541495501</c:v>
                </c:pt>
                <c:pt idx="8">
                  <c:v>18086.804721576202</c:v>
                </c:pt>
                <c:pt idx="9">
                  <c:v>16307.1885422548</c:v>
                </c:pt>
                <c:pt idx="10">
                  <c:v>15551.6929122644</c:v>
                </c:pt>
                <c:pt idx="11">
                  <c:v>13903.9586892923</c:v>
                </c:pt>
                <c:pt idx="12">
                  <c:v>12106.9080967464</c:v>
                </c:pt>
                <c:pt idx="13">
                  <c:v>12209.471161527001</c:v>
                </c:pt>
                <c:pt idx="14">
                  <c:v>11494.065126748499</c:v>
                </c:pt>
                <c:pt idx="15">
                  <c:v>11450.542954475701</c:v>
                </c:pt>
                <c:pt idx="16">
                  <c:v>11705.6144162242</c:v>
                </c:pt>
                <c:pt idx="17">
                  <c:v>11577.089037867099</c:v>
                </c:pt>
                <c:pt idx="18">
                  <c:v>12192.3627134772</c:v>
                </c:pt>
                <c:pt idx="19">
                  <c:v>11840.0237073139</c:v>
                </c:pt>
                <c:pt idx="20">
                  <c:v>11696.4821686245</c:v>
                </c:pt>
                <c:pt idx="21">
                  <c:v>12070.052198346501</c:v>
                </c:pt>
                <c:pt idx="22">
                  <c:v>12615.515442767901</c:v>
                </c:pt>
                <c:pt idx="23">
                  <c:v>12004.4977297805</c:v>
                </c:pt>
                <c:pt idx="24">
                  <c:v>13412.500294226</c:v>
                </c:pt>
                <c:pt idx="25">
                  <c:v>13565.779536632201</c:v>
                </c:pt>
                <c:pt idx="26">
                  <c:v>14294.6204804386</c:v>
                </c:pt>
                <c:pt idx="27">
                  <c:v>15475.379296629901</c:v>
                </c:pt>
                <c:pt idx="28">
                  <c:v>16733.4802080929</c:v>
                </c:pt>
                <c:pt idx="29">
                  <c:v>17902.475998601301</c:v>
                </c:pt>
                <c:pt idx="30">
                  <c:v>18375.7981941787</c:v>
                </c:pt>
                <c:pt idx="31">
                  <c:v>20269.742615259798</c:v>
                </c:pt>
                <c:pt idx="32">
                  <c:v>20582.380263646599</c:v>
                </c:pt>
                <c:pt idx="33">
                  <c:v>21628.104572097702</c:v>
                </c:pt>
                <c:pt idx="34">
                  <c:v>21396.437446531399</c:v>
                </c:pt>
                <c:pt idx="35">
                  <c:v>20340.448182936201</c:v>
                </c:pt>
                <c:pt idx="36">
                  <c:v>22582.747192590301</c:v>
                </c:pt>
                <c:pt idx="37">
                  <c:v>22084.977911146099</c:v>
                </c:pt>
                <c:pt idx="38">
                  <c:v>23179.885419570601</c:v>
                </c:pt>
                <c:pt idx="39">
                  <c:v>24221.2348059674</c:v>
                </c:pt>
                <c:pt idx="40">
                  <c:v>25239.973315679399</c:v>
                </c:pt>
                <c:pt idx="41">
                  <c:v>24497.869274488599</c:v>
                </c:pt>
                <c:pt idx="42">
                  <c:v>23129.318526199899</c:v>
                </c:pt>
                <c:pt idx="43">
                  <c:v>24293.887507997199</c:v>
                </c:pt>
                <c:pt idx="44">
                  <c:v>24877.157151359701</c:v>
                </c:pt>
                <c:pt idx="45">
                  <c:v>23782.307569106699</c:v>
                </c:pt>
                <c:pt idx="46">
                  <c:v>21883.485894565401</c:v>
                </c:pt>
                <c:pt idx="47">
                  <c:v>20033.861521305898</c:v>
                </c:pt>
                <c:pt idx="48">
                  <c:v>21307.5962437128</c:v>
                </c:pt>
                <c:pt idx="49">
                  <c:v>20305.671044045699</c:v>
                </c:pt>
                <c:pt idx="50">
                  <c:v>20860.527262183001</c:v>
                </c:pt>
                <c:pt idx="51">
                  <c:v>21415.686013623101</c:v>
                </c:pt>
                <c:pt idx="52">
                  <c:v>23456.7979597878</c:v>
                </c:pt>
                <c:pt idx="53">
                  <c:v>25458.226998906299</c:v>
                </c:pt>
                <c:pt idx="54">
                  <c:v>25472.084396488401</c:v>
                </c:pt>
                <c:pt idx="55">
                  <c:v>24532.877885010399</c:v>
                </c:pt>
                <c:pt idx="56">
                  <c:v>25021.659348994199</c:v>
                </c:pt>
                <c:pt idx="57">
                  <c:v>23840.647797539899</c:v>
                </c:pt>
                <c:pt idx="58">
                  <c:v>22754.602487719701</c:v>
                </c:pt>
                <c:pt idx="59">
                  <c:v>20838.696215510499</c:v>
                </c:pt>
                <c:pt idx="60">
                  <c:v>19205.399552409799</c:v>
                </c:pt>
                <c:pt idx="61">
                  <c:v>18570.592216469198</c:v>
                </c:pt>
                <c:pt idx="62">
                  <c:v>17643.8892944939</c:v>
                </c:pt>
                <c:pt idx="63">
                  <c:v>19323.681931999101</c:v>
                </c:pt>
                <c:pt idx="64">
                  <c:v>20415.9563136205</c:v>
                </c:pt>
                <c:pt idx="65">
                  <c:v>20617.627833167</c:v>
                </c:pt>
                <c:pt idx="66">
                  <c:v>20546.375233095801</c:v>
                </c:pt>
                <c:pt idx="67">
                  <c:v>19946.2329188443</c:v>
                </c:pt>
                <c:pt idx="68">
                  <c:v>20868.964635163298</c:v>
                </c:pt>
                <c:pt idx="69">
                  <c:v>20871.302317754598</c:v>
                </c:pt>
                <c:pt idx="70">
                  <c:v>22784.408920030201</c:v>
                </c:pt>
                <c:pt idx="71">
                  <c:v>21993.859128990702</c:v>
                </c:pt>
                <c:pt idx="72">
                  <c:v>23872.700065586501</c:v>
                </c:pt>
                <c:pt idx="73">
                  <c:v>25605.317416527301</c:v>
                </c:pt>
                <c:pt idx="74">
                  <c:v>29389.675578361301</c:v>
                </c:pt>
                <c:pt idx="75">
                  <c:v>29352.346386097801</c:v>
                </c:pt>
                <c:pt idx="76">
                  <c:v>27930.7340805528</c:v>
                </c:pt>
                <c:pt idx="77">
                  <c:v>27993.308427471398</c:v>
                </c:pt>
                <c:pt idx="78">
                  <c:v>27457.2775227407</c:v>
                </c:pt>
                <c:pt idx="79">
                  <c:v>27361.366791451401</c:v>
                </c:pt>
                <c:pt idx="80">
                  <c:v>28494.591913819098</c:v>
                </c:pt>
                <c:pt idx="81">
                  <c:v>30864.880712870101</c:v>
                </c:pt>
                <c:pt idx="82">
                  <c:v>29608.744693789999</c:v>
                </c:pt>
                <c:pt idx="83">
                  <c:v>29033.7733086521</c:v>
                </c:pt>
                <c:pt idx="84">
                  <c:v>25916.4413643396</c:v>
                </c:pt>
                <c:pt idx="85">
                  <c:v>25181.994931482699</c:v>
                </c:pt>
                <c:pt idx="86">
                  <c:v>25815.1860334782</c:v>
                </c:pt>
                <c:pt idx="87">
                  <c:v>24790.9731755926</c:v>
                </c:pt>
                <c:pt idx="88">
                  <c:v>24635.076052103399</c:v>
                </c:pt>
                <c:pt idx="89">
                  <c:v>24723.523174878599</c:v>
                </c:pt>
                <c:pt idx="90">
                  <c:v>26593.502373445699</c:v>
                </c:pt>
                <c:pt idx="91">
                  <c:v>28638.962957879499</c:v>
                </c:pt>
                <c:pt idx="92">
                  <c:v>30717.3947512798</c:v>
                </c:pt>
                <c:pt idx="93">
                  <c:v>31729.117021267699</c:v>
                </c:pt>
                <c:pt idx="94">
                  <c:v>30863.193305650799</c:v>
                </c:pt>
                <c:pt idx="95">
                  <c:v>28646.956047996999</c:v>
                </c:pt>
                <c:pt idx="96">
                  <c:v>28715.748202482901</c:v>
                </c:pt>
                <c:pt idx="97">
                  <c:v>26714.9840913113</c:v>
                </c:pt>
                <c:pt idx="98">
                  <c:v>25616.200593776401</c:v>
                </c:pt>
                <c:pt idx="99">
                  <c:v>23249.896015022401</c:v>
                </c:pt>
                <c:pt idx="100">
                  <c:v>22066.1581097544</c:v>
                </c:pt>
                <c:pt idx="101">
                  <c:v>22731.637383937501</c:v>
                </c:pt>
                <c:pt idx="102">
                  <c:v>21968.769854742801</c:v>
                </c:pt>
                <c:pt idx="103">
                  <c:v>22717.223020981099</c:v>
                </c:pt>
                <c:pt idx="104">
                  <c:v>24034.146724030601</c:v>
                </c:pt>
                <c:pt idx="105">
                  <c:v>26643.0453902714</c:v>
                </c:pt>
                <c:pt idx="106">
                  <c:v>27862.236169776199</c:v>
                </c:pt>
                <c:pt idx="107">
                  <c:v>27031.648222265601</c:v>
                </c:pt>
                <c:pt idx="108">
                  <c:v>27562.992134884898</c:v>
                </c:pt>
                <c:pt idx="109">
                  <c:v>27679.636848399801</c:v>
                </c:pt>
                <c:pt idx="110">
                  <c:v>27470.552497929501</c:v>
                </c:pt>
                <c:pt idx="111">
                  <c:v>27198.352703660301</c:v>
                </c:pt>
                <c:pt idx="112">
                  <c:v>30849.4104541048</c:v>
                </c:pt>
                <c:pt idx="113">
                  <c:v>33413.350132079402</c:v>
                </c:pt>
                <c:pt idx="114">
                  <c:v>36198.266683512004</c:v>
                </c:pt>
                <c:pt idx="115">
                  <c:v>39745.614950369301</c:v>
                </c:pt>
                <c:pt idx="116">
                  <c:v>42425.050760018203</c:v>
                </c:pt>
                <c:pt idx="117">
                  <c:v>44314.831264898203</c:v>
                </c:pt>
                <c:pt idx="118">
                  <c:v>44035.798214420203</c:v>
                </c:pt>
                <c:pt idx="119">
                  <c:v>46465.791801384898</c:v>
                </c:pt>
                <c:pt idx="120">
                  <c:v>47406.080817264003</c:v>
                </c:pt>
                <c:pt idx="121">
                  <c:v>45033.6102058006</c:v>
                </c:pt>
                <c:pt idx="122">
                  <c:v>45311.690872607302</c:v>
                </c:pt>
                <c:pt idx="123">
                  <c:v>43897.380663699798</c:v>
                </c:pt>
                <c:pt idx="124">
                  <c:v>45473.306764843903</c:v>
                </c:pt>
                <c:pt idx="125">
                  <c:v>40932.875615960598</c:v>
                </c:pt>
                <c:pt idx="126">
                  <c:v>40447.339879357402</c:v>
                </c:pt>
                <c:pt idx="127">
                  <c:v>42096.323974140898</c:v>
                </c:pt>
                <c:pt idx="128">
                  <c:v>41384.027377312399</c:v>
                </c:pt>
                <c:pt idx="129">
                  <c:v>39261.932540888898</c:v>
                </c:pt>
                <c:pt idx="130">
                  <c:v>38512.458917820499</c:v>
                </c:pt>
                <c:pt idx="131">
                  <c:v>37607.204819761697</c:v>
                </c:pt>
                <c:pt idx="132">
                  <c:v>41448.807031718803</c:v>
                </c:pt>
                <c:pt idx="133">
                  <c:v>40094.859499167003</c:v>
                </c:pt>
                <c:pt idx="134">
                  <c:v>39859.931976976302</c:v>
                </c:pt>
                <c:pt idx="135">
                  <c:v>42066.5616391234</c:v>
                </c:pt>
                <c:pt idx="136">
                  <c:v>43589.888429450897</c:v>
                </c:pt>
                <c:pt idx="137">
                  <c:v>44913.104481385897</c:v>
                </c:pt>
                <c:pt idx="138">
                  <c:v>43973.500735662601</c:v>
                </c:pt>
                <c:pt idx="139">
                  <c:v>46472.726942150497</c:v>
                </c:pt>
                <c:pt idx="140">
                  <c:v>45047.297036406802</c:v>
                </c:pt>
                <c:pt idx="141">
                  <c:v>41216.914178013998</c:v>
                </c:pt>
                <c:pt idx="142">
                  <c:v>39311.478801083002</c:v>
                </c:pt>
                <c:pt idx="143">
                  <c:v>43176.573552461101</c:v>
                </c:pt>
                <c:pt idx="144">
                  <c:v>44851.015383149497</c:v>
                </c:pt>
                <c:pt idx="145">
                  <c:v>43096.938090745003</c:v>
                </c:pt>
                <c:pt idx="146">
                  <c:v>45637.876036592002</c:v>
                </c:pt>
                <c:pt idx="147">
                  <c:v>48817.898811506799</c:v>
                </c:pt>
                <c:pt idx="148">
                  <c:v>52475.652834057801</c:v>
                </c:pt>
                <c:pt idx="149">
                  <c:v>51688.651171973201</c:v>
                </c:pt>
                <c:pt idx="150">
                  <c:v>48684.214897526799</c:v>
                </c:pt>
                <c:pt idx="151">
                  <c:v>50147.195837261097</c:v>
                </c:pt>
                <c:pt idx="152">
                  <c:v>45175.905923306098</c:v>
                </c:pt>
                <c:pt idx="153">
                  <c:v>44821.882763117501</c:v>
                </c:pt>
                <c:pt idx="154">
                  <c:v>44683.418294559</c:v>
                </c:pt>
                <c:pt idx="155">
                  <c:v>41324.3062203761</c:v>
                </c:pt>
                <c:pt idx="156">
                  <c:v>43508.183720754503</c:v>
                </c:pt>
                <c:pt idx="157">
                  <c:v>43666.295004725202</c:v>
                </c:pt>
                <c:pt idx="158">
                  <c:v>44436.136941463403</c:v>
                </c:pt>
                <c:pt idx="159">
                  <c:v>42913.640640196099</c:v>
                </c:pt>
                <c:pt idx="160">
                  <c:v>40749.718793144297</c:v>
                </c:pt>
                <c:pt idx="161">
                  <c:v>41690.339846985698</c:v>
                </c:pt>
                <c:pt idx="162">
                  <c:v>42424.714575133803</c:v>
                </c:pt>
                <c:pt idx="163">
                  <c:v>42671.879038754101</c:v>
                </c:pt>
                <c:pt idx="164">
                  <c:v>42659.485767162398</c:v>
                </c:pt>
                <c:pt idx="165">
                  <c:v>41886.944402342197</c:v>
                </c:pt>
                <c:pt idx="166">
                  <c:v>42785.900391569499</c:v>
                </c:pt>
                <c:pt idx="167">
                  <c:v>41449.416313688198</c:v>
                </c:pt>
                <c:pt idx="168">
                  <c:v>42003.095832890103</c:v>
                </c:pt>
                <c:pt idx="169">
                  <c:v>40344.031672841702</c:v>
                </c:pt>
                <c:pt idx="170">
                  <c:v>40245.990134312502</c:v>
                </c:pt>
                <c:pt idx="171">
                  <c:v>38427.955875897504</c:v>
                </c:pt>
                <c:pt idx="172">
                  <c:v>35477.234635614099</c:v>
                </c:pt>
                <c:pt idx="173">
                  <c:v>34865.958992789099</c:v>
                </c:pt>
                <c:pt idx="174">
                  <c:v>34957.555996784497</c:v>
                </c:pt>
                <c:pt idx="175">
                  <c:v>33827.393146305003</c:v>
                </c:pt>
                <c:pt idx="176">
                  <c:v>33994.199978511999</c:v>
                </c:pt>
                <c:pt idx="177">
                  <c:v>32687.994619401299</c:v>
                </c:pt>
                <c:pt idx="178">
                  <c:v>33964.712601493899</c:v>
                </c:pt>
                <c:pt idx="179">
                  <c:v>34004.612412950402</c:v>
                </c:pt>
                <c:pt idx="180">
                  <c:v>36076.650246675199</c:v>
                </c:pt>
                <c:pt idx="181">
                  <c:v>38404.934653201002</c:v>
                </c:pt>
                <c:pt idx="182">
                  <c:v>41239.916790105402</c:v>
                </c:pt>
                <c:pt idx="183">
                  <c:v>42819.744018126999</c:v>
                </c:pt>
                <c:pt idx="184">
                  <c:v>46133.498469828097</c:v>
                </c:pt>
                <c:pt idx="185">
                  <c:v>48998.585819002001</c:v>
                </c:pt>
                <c:pt idx="186">
                  <c:v>54208.850438595902</c:v>
                </c:pt>
                <c:pt idx="187">
                  <c:v>55737.7267910554</c:v>
                </c:pt>
                <c:pt idx="188">
                  <c:v>54041.092669719197</c:v>
                </c:pt>
              </c:numCache>
            </c:numRef>
          </c:val>
          <c:extLst>
            <c:ext xmlns:c16="http://schemas.microsoft.com/office/drawing/2014/chart" uri="{C3380CC4-5D6E-409C-BE32-E72D297353CC}">
              <c16:uniqueId val="{00000004-99FC-488C-B010-9D21B5127B86}"/>
            </c:ext>
          </c:extLst>
        </c:ser>
        <c:ser>
          <c:idx val="5"/>
          <c:order val="5"/>
          <c:tx>
            <c:strRef>
              <c:f>Cuadro!$A$9</c:f>
              <c:strCache>
                <c:ptCount val="1"/>
                <c:pt idx="0">
                  <c:v>      361 a 720 días</c:v>
                </c:pt>
              </c:strCache>
            </c:strRef>
          </c:tx>
          <c:spPr>
            <a:solidFill>
              <a:schemeClr val="accent6"/>
            </a:solidFill>
            <a:ln>
              <a:noFill/>
            </a:ln>
            <a:effectLst/>
          </c:spPr>
          <c:invertIfNegative val="0"/>
          <c:cat>
            <c:numRef>
              <c:f>Cuadro!$B$3:$GH$3</c:f>
              <c:numCache>
                <c:formatCode>mmm\-yy</c:formatCode>
                <c:ptCount val="189"/>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pt idx="77">
                  <c:v>41791</c:v>
                </c:pt>
                <c:pt idx="78">
                  <c:v>41821</c:v>
                </c:pt>
                <c:pt idx="79">
                  <c:v>41852</c:v>
                </c:pt>
                <c:pt idx="80">
                  <c:v>41883</c:v>
                </c:pt>
                <c:pt idx="81">
                  <c:v>41913</c:v>
                </c:pt>
                <c:pt idx="82">
                  <c:v>41944</c:v>
                </c:pt>
                <c:pt idx="83">
                  <c:v>41974</c:v>
                </c:pt>
                <c:pt idx="84">
                  <c:v>42005</c:v>
                </c:pt>
                <c:pt idx="85">
                  <c:v>42036</c:v>
                </c:pt>
                <c:pt idx="86">
                  <c:v>42064</c:v>
                </c:pt>
                <c:pt idx="87">
                  <c:v>42095</c:v>
                </c:pt>
                <c:pt idx="88">
                  <c:v>42125</c:v>
                </c:pt>
                <c:pt idx="89">
                  <c:v>42156</c:v>
                </c:pt>
                <c:pt idx="90">
                  <c:v>42186</c:v>
                </c:pt>
                <c:pt idx="91">
                  <c:v>42217</c:v>
                </c:pt>
                <c:pt idx="92">
                  <c:v>42248</c:v>
                </c:pt>
                <c:pt idx="93">
                  <c:v>42278</c:v>
                </c:pt>
                <c:pt idx="94">
                  <c:v>42309</c:v>
                </c:pt>
                <c:pt idx="95">
                  <c:v>42339</c:v>
                </c:pt>
                <c:pt idx="96">
                  <c:v>42370</c:v>
                </c:pt>
                <c:pt idx="97">
                  <c:v>42401</c:v>
                </c:pt>
                <c:pt idx="98">
                  <c:v>42430</c:v>
                </c:pt>
                <c:pt idx="99">
                  <c:v>42461</c:v>
                </c:pt>
                <c:pt idx="100">
                  <c:v>42491</c:v>
                </c:pt>
                <c:pt idx="101">
                  <c:v>42522</c:v>
                </c:pt>
                <c:pt idx="102">
                  <c:v>42552</c:v>
                </c:pt>
                <c:pt idx="103">
                  <c:v>42583</c:v>
                </c:pt>
                <c:pt idx="104">
                  <c:v>42614</c:v>
                </c:pt>
                <c:pt idx="105">
                  <c:v>42644</c:v>
                </c:pt>
                <c:pt idx="106">
                  <c:v>42675</c:v>
                </c:pt>
                <c:pt idx="107">
                  <c:v>42705</c:v>
                </c:pt>
                <c:pt idx="108">
                  <c:v>42736</c:v>
                </c:pt>
                <c:pt idx="109">
                  <c:v>42767</c:v>
                </c:pt>
                <c:pt idx="110">
                  <c:v>42795</c:v>
                </c:pt>
                <c:pt idx="111">
                  <c:v>42826</c:v>
                </c:pt>
                <c:pt idx="112">
                  <c:v>42856</c:v>
                </c:pt>
                <c:pt idx="113">
                  <c:v>42887</c:v>
                </c:pt>
                <c:pt idx="114">
                  <c:v>42917</c:v>
                </c:pt>
                <c:pt idx="115">
                  <c:v>42948</c:v>
                </c:pt>
                <c:pt idx="116">
                  <c:v>42979</c:v>
                </c:pt>
                <c:pt idx="117">
                  <c:v>43009</c:v>
                </c:pt>
                <c:pt idx="118">
                  <c:v>43040</c:v>
                </c:pt>
                <c:pt idx="119">
                  <c:v>43070</c:v>
                </c:pt>
                <c:pt idx="120">
                  <c:v>43101</c:v>
                </c:pt>
                <c:pt idx="121">
                  <c:v>43132</c:v>
                </c:pt>
                <c:pt idx="122">
                  <c:v>43160</c:v>
                </c:pt>
                <c:pt idx="123">
                  <c:v>43191</c:v>
                </c:pt>
                <c:pt idx="124">
                  <c:v>43221</c:v>
                </c:pt>
                <c:pt idx="125">
                  <c:v>43252</c:v>
                </c:pt>
                <c:pt idx="126">
                  <c:v>43282</c:v>
                </c:pt>
                <c:pt idx="127">
                  <c:v>43313</c:v>
                </c:pt>
                <c:pt idx="128">
                  <c:v>43344</c:v>
                </c:pt>
                <c:pt idx="129">
                  <c:v>43374</c:v>
                </c:pt>
                <c:pt idx="130">
                  <c:v>43405</c:v>
                </c:pt>
                <c:pt idx="131">
                  <c:v>43435</c:v>
                </c:pt>
                <c:pt idx="132">
                  <c:v>43466</c:v>
                </c:pt>
                <c:pt idx="133">
                  <c:v>43497</c:v>
                </c:pt>
                <c:pt idx="134">
                  <c:v>43525</c:v>
                </c:pt>
                <c:pt idx="135">
                  <c:v>43556</c:v>
                </c:pt>
                <c:pt idx="136">
                  <c:v>43586</c:v>
                </c:pt>
                <c:pt idx="137">
                  <c:v>43617</c:v>
                </c:pt>
                <c:pt idx="138">
                  <c:v>43647</c:v>
                </c:pt>
                <c:pt idx="139">
                  <c:v>43678</c:v>
                </c:pt>
                <c:pt idx="140">
                  <c:v>43709</c:v>
                </c:pt>
                <c:pt idx="141">
                  <c:v>43739</c:v>
                </c:pt>
                <c:pt idx="142">
                  <c:v>43770</c:v>
                </c:pt>
                <c:pt idx="143">
                  <c:v>43800</c:v>
                </c:pt>
                <c:pt idx="144">
                  <c:v>43831</c:v>
                </c:pt>
                <c:pt idx="145">
                  <c:v>43862</c:v>
                </c:pt>
                <c:pt idx="146">
                  <c:v>43891</c:v>
                </c:pt>
                <c:pt idx="147">
                  <c:v>43922</c:v>
                </c:pt>
                <c:pt idx="148">
                  <c:v>43952</c:v>
                </c:pt>
                <c:pt idx="149">
                  <c:v>43983</c:v>
                </c:pt>
                <c:pt idx="150">
                  <c:v>44013</c:v>
                </c:pt>
                <c:pt idx="151">
                  <c:v>44044</c:v>
                </c:pt>
                <c:pt idx="152">
                  <c:v>44075</c:v>
                </c:pt>
                <c:pt idx="153">
                  <c:v>44105</c:v>
                </c:pt>
                <c:pt idx="154">
                  <c:v>44136</c:v>
                </c:pt>
                <c:pt idx="155">
                  <c:v>44166</c:v>
                </c:pt>
                <c:pt idx="156">
                  <c:v>44197</c:v>
                </c:pt>
                <c:pt idx="157">
                  <c:v>44228</c:v>
                </c:pt>
                <c:pt idx="158">
                  <c:v>44256</c:v>
                </c:pt>
                <c:pt idx="159">
                  <c:v>44287</c:v>
                </c:pt>
                <c:pt idx="160">
                  <c:v>44317</c:v>
                </c:pt>
                <c:pt idx="161">
                  <c:v>44348</c:v>
                </c:pt>
                <c:pt idx="162">
                  <c:v>44378</c:v>
                </c:pt>
                <c:pt idx="163">
                  <c:v>44409</c:v>
                </c:pt>
                <c:pt idx="164">
                  <c:v>44440</c:v>
                </c:pt>
                <c:pt idx="165">
                  <c:v>44470</c:v>
                </c:pt>
                <c:pt idx="166">
                  <c:v>44501</c:v>
                </c:pt>
                <c:pt idx="167">
                  <c:v>44531</c:v>
                </c:pt>
                <c:pt idx="168">
                  <c:v>44562</c:v>
                </c:pt>
                <c:pt idx="169">
                  <c:v>44593</c:v>
                </c:pt>
                <c:pt idx="170">
                  <c:v>44621</c:v>
                </c:pt>
                <c:pt idx="171">
                  <c:v>44652</c:v>
                </c:pt>
                <c:pt idx="172">
                  <c:v>44682</c:v>
                </c:pt>
                <c:pt idx="173">
                  <c:v>44713</c:v>
                </c:pt>
                <c:pt idx="174">
                  <c:v>44743</c:v>
                </c:pt>
                <c:pt idx="175">
                  <c:v>44774</c:v>
                </c:pt>
                <c:pt idx="176">
                  <c:v>44805</c:v>
                </c:pt>
                <c:pt idx="177">
                  <c:v>44835</c:v>
                </c:pt>
                <c:pt idx="178">
                  <c:v>44866</c:v>
                </c:pt>
                <c:pt idx="179">
                  <c:v>44896</c:v>
                </c:pt>
                <c:pt idx="180">
                  <c:v>44927</c:v>
                </c:pt>
                <c:pt idx="181">
                  <c:v>44958</c:v>
                </c:pt>
                <c:pt idx="182">
                  <c:v>44986</c:v>
                </c:pt>
                <c:pt idx="183">
                  <c:v>45017</c:v>
                </c:pt>
                <c:pt idx="184">
                  <c:v>45047</c:v>
                </c:pt>
                <c:pt idx="185">
                  <c:v>45078</c:v>
                </c:pt>
                <c:pt idx="186">
                  <c:v>45108</c:v>
                </c:pt>
                <c:pt idx="187">
                  <c:v>45139</c:v>
                </c:pt>
                <c:pt idx="188">
                  <c:v>45170</c:v>
                </c:pt>
              </c:numCache>
            </c:numRef>
          </c:cat>
          <c:val>
            <c:numRef>
              <c:f>Cuadro!$B$9:$GH$9</c:f>
              <c:numCache>
                <c:formatCode>#,##0.00</c:formatCode>
                <c:ptCount val="189"/>
                <c:pt idx="0">
                  <c:v>16947.018696889001</c:v>
                </c:pt>
                <c:pt idx="1">
                  <c:v>19058.5218490365</c:v>
                </c:pt>
                <c:pt idx="2">
                  <c:v>20757.622750083199</c:v>
                </c:pt>
                <c:pt idx="3">
                  <c:v>22072.6648537168</c:v>
                </c:pt>
                <c:pt idx="4">
                  <c:v>22342.450039100899</c:v>
                </c:pt>
                <c:pt idx="5">
                  <c:v>24083.057420061101</c:v>
                </c:pt>
                <c:pt idx="6">
                  <c:v>24121.0183062654</c:v>
                </c:pt>
                <c:pt idx="7">
                  <c:v>23773.8703801419</c:v>
                </c:pt>
                <c:pt idx="8">
                  <c:v>22090.8311837894</c:v>
                </c:pt>
                <c:pt idx="9">
                  <c:v>19662.008573680301</c:v>
                </c:pt>
                <c:pt idx="10">
                  <c:v>18921.6685565671</c:v>
                </c:pt>
                <c:pt idx="11">
                  <c:v>17447.037670691101</c:v>
                </c:pt>
                <c:pt idx="12">
                  <c:v>16395.0399350855</c:v>
                </c:pt>
                <c:pt idx="13">
                  <c:v>15178.637378338</c:v>
                </c:pt>
                <c:pt idx="14">
                  <c:v>13257.4809616618</c:v>
                </c:pt>
                <c:pt idx="15">
                  <c:v>12171.6034703971</c:v>
                </c:pt>
                <c:pt idx="16">
                  <c:v>11742.519578097799</c:v>
                </c:pt>
                <c:pt idx="17">
                  <c:v>10321.7510296566</c:v>
                </c:pt>
                <c:pt idx="18">
                  <c:v>11481.073095604301</c:v>
                </c:pt>
                <c:pt idx="19">
                  <c:v>11884.705293225399</c:v>
                </c:pt>
                <c:pt idx="20">
                  <c:v>14083.737704135199</c:v>
                </c:pt>
                <c:pt idx="21">
                  <c:v>17098.486232856099</c:v>
                </c:pt>
                <c:pt idx="22">
                  <c:v>20996.652253588301</c:v>
                </c:pt>
                <c:pt idx="23">
                  <c:v>21683.833364231301</c:v>
                </c:pt>
                <c:pt idx="24">
                  <c:v>24679.370709246799</c:v>
                </c:pt>
                <c:pt idx="25">
                  <c:v>24944.760366299601</c:v>
                </c:pt>
                <c:pt idx="26">
                  <c:v>26430.773048125699</c:v>
                </c:pt>
                <c:pt idx="27">
                  <c:v>27806.192492227801</c:v>
                </c:pt>
                <c:pt idx="28">
                  <c:v>29016.426202090501</c:v>
                </c:pt>
                <c:pt idx="29">
                  <c:v>30450.354491112499</c:v>
                </c:pt>
                <c:pt idx="30">
                  <c:v>29722.824979331399</c:v>
                </c:pt>
                <c:pt idx="31">
                  <c:v>30877.340574805799</c:v>
                </c:pt>
                <c:pt idx="32">
                  <c:v>31128.023299524899</c:v>
                </c:pt>
                <c:pt idx="33">
                  <c:v>30313.8277169229</c:v>
                </c:pt>
                <c:pt idx="34">
                  <c:v>27983.903544559402</c:v>
                </c:pt>
                <c:pt idx="35">
                  <c:v>28231.952223259599</c:v>
                </c:pt>
                <c:pt idx="36">
                  <c:v>28063.917253769199</c:v>
                </c:pt>
                <c:pt idx="37">
                  <c:v>28822.826947883601</c:v>
                </c:pt>
                <c:pt idx="38">
                  <c:v>30348.4202099672</c:v>
                </c:pt>
                <c:pt idx="39">
                  <c:v>29907.956418197598</c:v>
                </c:pt>
                <c:pt idx="40">
                  <c:v>30917.158588893399</c:v>
                </c:pt>
                <c:pt idx="41">
                  <c:v>29956.408477913799</c:v>
                </c:pt>
                <c:pt idx="42">
                  <c:v>30212.372550836801</c:v>
                </c:pt>
                <c:pt idx="43">
                  <c:v>30829.972222693701</c:v>
                </c:pt>
                <c:pt idx="44">
                  <c:v>29801.417380172101</c:v>
                </c:pt>
                <c:pt idx="45">
                  <c:v>28422.749995042901</c:v>
                </c:pt>
                <c:pt idx="46">
                  <c:v>29330.098886303898</c:v>
                </c:pt>
                <c:pt idx="47">
                  <c:v>29045.378383256299</c:v>
                </c:pt>
                <c:pt idx="48">
                  <c:v>28545.382695651799</c:v>
                </c:pt>
                <c:pt idx="49">
                  <c:v>28111.221805584501</c:v>
                </c:pt>
                <c:pt idx="50">
                  <c:v>27620.647749502499</c:v>
                </c:pt>
                <c:pt idx="51">
                  <c:v>26837.464074384701</c:v>
                </c:pt>
                <c:pt idx="52">
                  <c:v>26747.262973287699</c:v>
                </c:pt>
                <c:pt idx="53">
                  <c:v>27358.826613114801</c:v>
                </c:pt>
                <c:pt idx="54">
                  <c:v>26718.6016343927</c:v>
                </c:pt>
                <c:pt idx="55">
                  <c:v>24027.839525829801</c:v>
                </c:pt>
                <c:pt idx="56">
                  <c:v>23929.503378971502</c:v>
                </c:pt>
                <c:pt idx="57">
                  <c:v>23474.3276550503</c:v>
                </c:pt>
                <c:pt idx="58">
                  <c:v>22350.882112496802</c:v>
                </c:pt>
                <c:pt idx="59">
                  <c:v>21685.351602849201</c:v>
                </c:pt>
                <c:pt idx="60">
                  <c:v>21117.062343336002</c:v>
                </c:pt>
                <c:pt idx="61">
                  <c:v>21115.383731597401</c:v>
                </c:pt>
                <c:pt idx="62">
                  <c:v>20280.151740900401</c:v>
                </c:pt>
                <c:pt idx="63">
                  <c:v>20802.466590874799</c:v>
                </c:pt>
                <c:pt idx="64">
                  <c:v>21001.6922412637</c:v>
                </c:pt>
                <c:pt idx="65">
                  <c:v>23101.9337045713</c:v>
                </c:pt>
                <c:pt idx="66">
                  <c:v>23451.772242863299</c:v>
                </c:pt>
                <c:pt idx="67">
                  <c:v>24598.532356587199</c:v>
                </c:pt>
                <c:pt idx="68">
                  <c:v>24891.039708280299</c:v>
                </c:pt>
                <c:pt idx="69">
                  <c:v>24331.201004533199</c:v>
                </c:pt>
                <c:pt idx="70">
                  <c:v>25108.216425029499</c:v>
                </c:pt>
                <c:pt idx="71">
                  <c:v>25748.9500192341</c:v>
                </c:pt>
                <c:pt idx="72">
                  <c:v>27228.948920426501</c:v>
                </c:pt>
                <c:pt idx="73">
                  <c:v>27960.511217249499</c:v>
                </c:pt>
                <c:pt idx="74">
                  <c:v>28653.210451085299</c:v>
                </c:pt>
                <c:pt idx="75">
                  <c:v>29642.352374450598</c:v>
                </c:pt>
                <c:pt idx="76">
                  <c:v>29218.946543950198</c:v>
                </c:pt>
                <c:pt idx="77">
                  <c:v>27580.858675657801</c:v>
                </c:pt>
                <c:pt idx="78">
                  <c:v>26963.934039538501</c:v>
                </c:pt>
                <c:pt idx="79">
                  <c:v>26271.865831485102</c:v>
                </c:pt>
                <c:pt idx="80">
                  <c:v>26449.8323409486</c:v>
                </c:pt>
                <c:pt idx="81">
                  <c:v>28063.889336173899</c:v>
                </c:pt>
                <c:pt idx="82">
                  <c:v>28529.373294360499</c:v>
                </c:pt>
                <c:pt idx="83">
                  <c:v>28415.958221389301</c:v>
                </c:pt>
                <c:pt idx="84">
                  <c:v>26290.338073570099</c:v>
                </c:pt>
                <c:pt idx="85">
                  <c:v>24781.906896585398</c:v>
                </c:pt>
                <c:pt idx="86">
                  <c:v>23057.887060045701</c:v>
                </c:pt>
                <c:pt idx="87">
                  <c:v>21978.7863990714</c:v>
                </c:pt>
                <c:pt idx="88">
                  <c:v>21604.539182272201</c:v>
                </c:pt>
                <c:pt idx="89">
                  <c:v>22549.238775062498</c:v>
                </c:pt>
                <c:pt idx="90">
                  <c:v>22828.9791633981</c:v>
                </c:pt>
                <c:pt idx="91">
                  <c:v>23591.442794477502</c:v>
                </c:pt>
                <c:pt idx="92">
                  <c:v>24236.258831282001</c:v>
                </c:pt>
                <c:pt idx="93">
                  <c:v>22630.848416203698</c:v>
                </c:pt>
                <c:pt idx="94">
                  <c:v>22467.838275740502</c:v>
                </c:pt>
                <c:pt idx="95">
                  <c:v>22316.061639633601</c:v>
                </c:pt>
                <c:pt idx="96">
                  <c:v>22241.000671738799</c:v>
                </c:pt>
                <c:pt idx="97">
                  <c:v>22069.485820094698</c:v>
                </c:pt>
                <c:pt idx="98">
                  <c:v>21924.983103348499</c:v>
                </c:pt>
                <c:pt idx="99">
                  <c:v>21599.0057842635</c:v>
                </c:pt>
                <c:pt idx="100">
                  <c:v>21987.502636690599</c:v>
                </c:pt>
                <c:pt idx="101">
                  <c:v>21485.0049906163</c:v>
                </c:pt>
                <c:pt idx="102">
                  <c:v>22537.432018149801</c:v>
                </c:pt>
                <c:pt idx="103">
                  <c:v>22791.344046138602</c:v>
                </c:pt>
                <c:pt idx="104">
                  <c:v>23268.489934364599</c:v>
                </c:pt>
                <c:pt idx="105">
                  <c:v>23587.741457959899</c:v>
                </c:pt>
                <c:pt idx="106">
                  <c:v>23674.557275959301</c:v>
                </c:pt>
                <c:pt idx="107">
                  <c:v>23644.193604660999</c:v>
                </c:pt>
                <c:pt idx="108">
                  <c:v>24084.380429587301</c:v>
                </c:pt>
                <c:pt idx="109">
                  <c:v>24511.4204082906</c:v>
                </c:pt>
                <c:pt idx="110">
                  <c:v>25820.966757389298</c:v>
                </c:pt>
                <c:pt idx="111">
                  <c:v>26842.050542551198</c:v>
                </c:pt>
                <c:pt idx="112">
                  <c:v>29138.573909583502</c:v>
                </c:pt>
                <c:pt idx="113">
                  <c:v>30719.915877853098</c:v>
                </c:pt>
                <c:pt idx="114">
                  <c:v>31311.813874578202</c:v>
                </c:pt>
                <c:pt idx="115">
                  <c:v>33542.9476724794</c:v>
                </c:pt>
                <c:pt idx="116">
                  <c:v>33019.2168752711</c:v>
                </c:pt>
                <c:pt idx="117">
                  <c:v>32789.623202817696</c:v>
                </c:pt>
                <c:pt idx="118">
                  <c:v>33789.568325067703</c:v>
                </c:pt>
                <c:pt idx="119">
                  <c:v>34834.521796583504</c:v>
                </c:pt>
                <c:pt idx="120">
                  <c:v>36457.200787214002</c:v>
                </c:pt>
                <c:pt idx="121">
                  <c:v>37223.672612664501</c:v>
                </c:pt>
                <c:pt idx="122">
                  <c:v>38485.7228087478</c:v>
                </c:pt>
                <c:pt idx="123">
                  <c:v>38578.700097446897</c:v>
                </c:pt>
                <c:pt idx="124">
                  <c:v>38342.1286571905</c:v>
                </c:pt>
                <c:pt idx="125">
                  <c:v>41407.530774946601</c:v>
                </c:pt>
                <c:pt idx="126">
                  <c:v>44541.2892839704</c:v>
                </c:pt>
                <c:pt idx="127">
                  <c:v>43528.3841472243</c:v>
                </c:pt>
                <c:pt idx="128">
                  <c:v>43760.991199416399</c:v>
                </c:pt>
                <c:pt idx="129">
                  <c:v>44551.5140292578</c:v>
                </c:pt>
                <c:pt idx="130">
                  <c:v>43028.827300448698</c:v>
                </c:pt>
                <c:pt idx="131">
                  <c:v>43031.788656778903</c:v>
                </c:pt>
                <c:pt idx="132">
                  <c:v>44425.351062972702</c:v>
                </c:pt>
                <c:pt idx="133">
                  <c:v>46592.730234905001</c:v>
                </c:pt>
                <c:pt idx="134">
                  <c:v>47568.934997526303</c:v>
                </c:pt>
                <c:pt idx="135">
                  <c:v>48396.897894338901</c:v>
                </c:pt>
                <c:pt idx="136">
                  <c:v>52738.310289149398</c:v>
                </c:pt>
                <c:pt idx="137">
                  <c:v>54332.687146555101</c:v>
                </c:pt>
                <c:pt idx="138">
                  <c:v>53484.721893289003</c:v>
                </c:pt>
                <c:pt idx="139">
                  <c:v>54457.979291493997</c:v>
                </c:pt>
                <c:pt idx="140">
                  <c:v>55170.335646515799</c:v>
                </c:pt>
                <c:pt idx="141">
                  <c:v>55581.189692132299</c:v>
                </c:pt>
                <c:pt idx="142">
                  <c:v>57442.773655202604</c:v>
                </c:pt>
                <c:pt idx="143">
                  <c:v>56828.970276237902</c:v>
                </c:pt>
                <c:pt idx="144">
                  <c:v>56570.366627060997</c:v>
                </c:pt>
                <c:pt idx="145">
                  <c:v>52219.215661260001</c:v>
                </c:pt>
                <c:pt idx="146">
                  <c:v>49275.139059697402</c:v>
                </c:pt>
                <c:pt idx="147">
                  <c:v>50029.751010218599</c:v>
                </c:pt>
                <c:pt idx="148">
                  <c:v>46485.422310673799</c:v>
                </c:pt>
                <c:pt idx="149">
                  <c:v>44622.0370948731</c:v>
                </c:pt>
                <c:pt idx="150">
                  <c:v>41302.5990670213</c:v>
                </c:pt>
                <c:pt idx="151">
                  <c:v>40213.525428302499</c:v>
                </c:pt>
                <c:pt idx="152">
                  <c:v>37868.056876531198</c:v>
                </c:pt>
                <c:pt idx="153">
                  <c:v>36834.908883359101</c:v>
                </c:pt>
                <c:pt idx="154">
                  <c:v>35719.315192960203</c:v>
                </c:pt>
                <c:pt idx="155">
                  <c:v>31987.484282944399</c:v>
                </c:pt>
                <c:pt idx="156">
                  <c:v>30067.061420868999</c:v>
                </c:pt>
                <c:pt idx="157">
                  <c:v>31762.5413942917</c:v>
                </c:pt>
                <c:pt idx="158">
                  <c:v>32893.392087357803</c:v>
                </c:pt>
                <c:pt idx="159">
                  <c:v>32868.809603530899</c:v>
                </c:pt>
                <c:pt idx="160">
                  <c:v>32530.271904678499</c:v>
                </c:pt>
                <c:pt idx="161">
                  <c:v>32467.070898801299</c:v>
                </c:pt>
                <c:pt idx="162">
                  <c:v>33325.813656266</c:v>
                </c:pt>
                <c:pt idx="163">
                  <c:v>32452.378320964399</c:v>
                </c:pt>
                <c:pt idx="164">
                  <c:v>36111.699693158698</c:v>
                </c:pt>
                <c:pt idx="165">
                  <c:v>37033.492789454198</c:v>
                </c:pt>
                <c:pt idx="166">
                  <c:v>36528.409172205596</c:v>
                </c:pt>
                <c:pt idx="167">
                  <c:v>35639.395650744002</c:v>
                </c:pt>
                <c:pt idx="168">
                  <c:v>36244.680687608299</c:v>
                </c:pt>
                <c:pt idx="169">
                  <c:v>36055.514175083597</c:v>
                </c:pt>
                <c:pt idx="170">
                  <c:v>36523.360232179897</c:v>
                </c:pt>
                <c:pt idx="171">
                  <c:v>36351.367235849597</c:v>
                </c:pt>
                <c:pt idx="172">
                  <c:v>36210.001070379403</c:v>
                </c:pt>
                <c:pt idx="173">
                  <c:v>35878.9771059665</c:v>
                </c:pt>
                <c:pt idx="174">
                  <c:v>39744.956196806597</c:v>
                </c:pt>
                <c:pt idx="175">
                  <c:v>40268.5314395487</c:v>
                </c:pt>
                <c:pt idx="176">
                  <c:v>39274.073426221599</c:v>
                </c:pt>
                <c:pt idx="177">
                  <c:v>38043.888742419003</c:v>
                </c:pt>
                <c:pt idx="178">
                  <c:v>37801.676778253903</c:v>
                </c:pt>
                <c:pt idx="179">
                  <c:v>39000.607414421</c:v>
                </c:pt>
                <c:pt idx="180">
                  <c:v>39529.604419192903</c:v>
                </c:pt>
                <c:pt idx="181">
                  <c:v>38764.409104103899</c:v>
                </c:pt>
                <c:pt idx="182">
                  <c:v>37588.701274932799</c:v>
                </c:pt>
                <c:pt idx="183">
                  <c:v>39603.205409280301</c:v>
                </c:pt>
                <c:pt idx="184">
                  <c:v>41826.631694283999</c:v>
                </c:pt>
                <c:pt idx="185">
                  <c:v>41592.163616474398</c:v>
                </c:pt>
                <c:pt idx="186">
                  <c:v>40685.509946138198</c:v>
                </c:pt>
                <c:pt idx="187">
                  <c:v>41047.219392479303</c:v>
                </c:pt>
                <c:pt idx="188">
                  <c:v>41697.109595725298</c:v>
                </c:pt>
              </c:numCache>
            </c:numRef>
          </c:val>
          <c:extLst>
            <c:ext xmlns:c16="http://schemas.microsoft.com/office/drawing/2014/chart" uri="{C3380CC4-5D6E-409C-BE32-E72D297353CC}">
              <c16:uniqueId val="{00000005-99FC-488C-B010-9D21B5127B86}"/>
            </c:ext>
          </c:extLst>
        </c:ser>
        <c:ser>
          <c:idx val="6"/>
          <c:order val="6"/>
          <c:tx>
            <c:strRef>
              <c:f>Cuadro!$A$10</c:f>
              <c:strCache>
                <c:ptCount val="1"/>
                <c:pt idx="0">
                  <c:v>      &gt;720 días</c:v>
                </c:pt>
              </c:strCache>
            </c:strRef>
          </c:tx>
          <c:spPr>
            <a:solidFill>
              <a:schemeClr val="accent1">
                <a:lumMod val="60000"/>
              </a:schemeClr>
            </a:solidFill>
            <a:ln>
              <a:noFill/>
            </a:ln>
            <a:effectLst/>
          </c:spPr>
          <c:invertIfNegative val="0"/>
          <c:cat>
            <c:numRef>
              <c:f>Cuadro!$B$3:$GH$3</c:f>
              <c:numCache>
                <c:formatCode>mmm\-yy</c:formatCode>
                <c:ptCount val="189"/>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pt idx="77">
                  <c:v>41791</c:v>
                </c:pt>
                <c:pt idx="78">
                  <c:v>41821</c:v>
                </c:pt>
                <c:pt idx="79">
                  <c:v>41852</c:v>
                </c:pt>
                <c:pt idx="80">
                  <c:v>41883</c:v>
                </c:pt>
                <c:pt idx="81">
                  <c:v>41913</c:v>
                </c:pt>
                <c:pt idx="82">
                  <c:v>41944</c:v>
                </c:pt>
                <c:pt idx="83">
                  <c:v>41974</c:v>
                </c:pt>
                <c:pt idx="84">
                  <c:v>42005</c:v>
                </c:pt>
                <c:pt idx="85">
                  <c:v>42036</c:v>
                </c:pt>
                <c:pt idx="86">
                  <c:v>42064</c:v>
                </c:pt>
                <c:pt idx="87">
                  <c:v>42095</c:v>
                </c:pt>
                <c:pt idx="88">
                  <c:v>42125</c:v>
                </c:pt>
                <c:pt idx="89">
                  <c:v>42156</c:v>
                </c:pt>
                <c:pt idx="90">
                  <c:v>42186</c:v>
                </c:pt>
                <c:pt idx="91">
                  <c:v>42217</c:v>
                </c:pt>
                <c:pt idx="92">
                  <c:v>42248</c:v>
                </c:pt>
                <c:pt idx="93">
                  <c:v>42278</c:v>
                </c:pt>
                <c:pt idx="94">
                  <c:v>42309</c:v>
                </c:pt>
                <c:pt idx="95">
                  <c:v>42339</c:v>
                </c:pt>
                <c:pt idx="96">
                  <c:v>42370</c:v>
                </c:pt>
                <c:pt idx="97">
                  <c:v>42401</c:v>
                </c:pt>
                <c:pt idx="98">
                  <c:v>42430</c:v>
                </c:pt>
                <c:pt idx="99">
                  <c:v>42461</c:v>
                </c:pt>
                <c:pt idx="100">
                  <c:v>42491</c:v>
                </c:pt>
                <c:pt idx="101">
                  <c:v>42522</c:v>
                </c:pt>
                <c:pt idx="102">
                  <c:v>42552</c:v>
                </c:pt>
                <c:pt idx="103">
                  <c:v>42583</c:v>
                </c:pt>
                <c:pt idx="104">
                  <c:v>42614</c:v>
                </c:pt>
                <c:pt idx="105">
                  <c:v>42644</c:v>
                </c:pt>
                <c:pt idx="106">
                  <c:v>42675</c:v>
                </c:pt>
                <c:pt idx="107">
                  <c:v>42705</c:v>
                </c:pt>
                <c:pt idx="108">
                  <c:v>42736</c:v>
                </c:pt>
                <c:pt idx="109">
                  <c:v>42767</c:v>
                </c:pt>
                <c:pt idx="110">
                  <c:v>42795</c:v>
                </c:pt>
                <c:pt idx="111">
                  <c:v>42826</c:v>
                </c:pt>
                <c:pt idx="112">
                  <c:v>42856</c:v>
                </c:pt>
                <c:pt idx="113">
                  <c:v>42887</c:v>
                </c:pt>
                <c:pt idx="114">
                  <c:v>42917</c:v>
                </c:pt>
                <c:pt idx="115">
                  <c:v>42948</c:v>
                </c:pt>
                <c:pt idx="116">
                  <c:v>42979</c:v>
                </c:pt>
                <c:pt idx="117">
                  <c:v>43009</c:v>
                </c:pt>
                <c:pt idx="118">
                  <c:v>43040</c:v>
                </c:pt>
                <c:pt idx="119">
                  <c:v>43070</c:v>
                </c:pt>
                <c:pt idx="120">
                  <c:v>43101</c:v>
                </c:pt>
                <c:pt idx="121">
                  <c:v>43132</c:v>
                </c:pt>
                <c:pt idx="122">
                  <c:v>43160</c:v>
                </c:pt>
                <c:pt idx="123">
                  <c:v>43191</c:v>
                </c:pt>
                <c:pt idx="124">
                  <c:v>43221</c:v>
                </c:pt>
                <c:pt idx="125">
                  <c:v>43252</c:v>
                </c:pt>
                <c:pt idx="126">
                  <c:v>43282</c:v>
                </c:pt>
                <c:pt idx="127">
                  <c:v>43313</c:v>
                </c:pt>
                <c:pt idx="128">
                  <c:v>43344</c:v>
                </c:pt>
                <c:pt idx="129">
                  <c:v>43374</c:v>
                </c:pt>
                <c:pt idx="130">
                  <c:v>43405</c:v>
                </c:pt>
                <c:pt idx="131">
                  <c:v>43435</c:v>
                </c:pt>
                <c:pt idx="132">
                  <c:v>43466</c:v>
                </c:pt>
                <c:pt idx="133">
                  <c:v>43497</c:v>
                </c:pt>
                <c:pt idx="134">
                  <c:v>43525</c:v>
                </c:pt>
                <c:pt idx="135">
                  <c:v>43556</c:v>
                </c:pt>
                <c:pt idx="136">
                  <c:v>43586</c:v>
                </c:pt>
                <c:pt idx="137">
                  <c:v>43617</c:v>
                </c:pt>
                <c:pt idx="138">
                  <c:v>43647</c:v>
                </c:pt>
                <c:pt idx="139">
                  <c:v>43678</c:v>
                </c:pt>
                <c:pt idx="140">
                  <c:v>43709</c:v>
                </c:pt>
                <c:pt idx="141">
                  <c:v>43739</c:v>
                </c:pt>
                <c:pt idx="142">
                  <c:v>43770</c:v>
                </c:pt>
                <c:pt idx="143">
                  <c:v>43800</c:v>
                </c:pt>
                <c:pt idx="144">
                  <c:v>43831</c:v>
                </c:pt>
                <c:pt idx="145">
                  <c:v>43862</c:v>
                </c:pt>
                <c:pt idx="146">
                  <c:v>43891</c:v>
                </c:pt>
                <c:pt idx="147">
                  <c:v>43922</c:v>
                </c:pt>
                <c:pt idx="148">
                  <c:v>43952</c:v>
                </c:pt>
                <c:pt idx="149">
                  <c:v>43983</c:v>
                </c:pt>
                <c:pt idx="150">
                  <c:v>44013</c:v>
                </c:pt>
                <c:pt idx="151">
                  <c:v>44044</c:v>
                </c:pt>
                <c:pt idx="152">
                  <c:v>44075</c:v>
                </c:pt>
                <c:pt idx="153">
                  <c:v>44105</c:v>
                </c:pt>
                <c:pt idx="154">
                  <c:v>44136</c:v>
                </c:pt>
                <c:pt idx="155">
                  <c:v>44166</c:v>
                </c:pt>
                <c:pt idx="156">
                  <c:v>44197</c:v>
                </c:pt>
                <c:pt idx="157">
                  <c:v>44228</c:v>
                </c:pt>
                <c:pt idx="158">
                  <c:v>44256</c:v>
                </c:pt>
                <c:pt idx="159">
                  <c:v>44287</c:v>
                </c:pt>
                <c:pt idx="160">
                  <c:v>44317</c:v>
                </c:pt>
                <c:pt idx="161">
                  <c:v>44348</c:v>
                </c:pt>
                <c:pt idx="162">
                  <c:v>44378</c:v>
                </c:pt>
                <c:pt idx="163">
                  <c:v>44409</c:v>
                </c:pt>
                <c:pt idx="164">
                  <c:v>44440</c:v>
                </c:pt>
                <c:pt idx="165">
                  <c:v>44470</c:v>
                </c:pt>
                <c:pt idx="166">
                  <c:v>44501</c:v>
                </c:pt>
                <c:pt idx="167">
                  <c:v>44531</c:v>
                </c:pt>
                <c:pt idx="168">
                  <c:v>44562</c:v>
                </c:pt>
                <c:pt idx="169">
                  <c:v>44593</c:v>
                </c:pt>
                <c:pt idx="170">
                  <c:v>44621</c:v>
                </c:pt>
                <c:pt idx="171">
                  <c:v>44652</c:v>
                </c:pt>
                <c:pt idx="172">
                  <c:v>44682</c:v>
                </c:pt>
                <c:pt idx="173">
                  <c:v>44713</c:v>
                </c:pt>
                <c:pt idx="174">
                  <c:v>44743</c:v>
                </c:pt>
                <c:pt idx="175">
                  <c:v>44774</c:v>
                </c:pt>
                <c:pt idx="176">
                  <c:v>44805</c:v>
                </c:pt>
                <c:pt idx="177">
                  <c:v>44835</c:v>
                </c:pt>
                <c:pt idx="178">
                  <c:v>44866</c:v>
                </c:pt>
                <c:pt idx="179">
                  <c:v>44896</c:v>
                </c:pt>
                <c:pt idx="180">
                  <c:v>44927</c:v>
                </c:pt>
                <c:pt idx="181">
                  <c:v>44958</c:v>
                </c:pt>
                <c:pt idx="182">
                  <c:v>44986</c:v>
                </c:pt>
                <c:pt idx="183">
                  <c:v>45017</c:v>
                </c:pt>
                <c:pt idx="184">
                  <c:v>45047</c:v>
                </c:pt>
                <c:pt idx="185">
                  <c:v>45078</c:v>
                </c:pt>
                <c:pt idx="186">
                  <c:v>45108</c:v>
                </c:pt>
                <c:pt idx="187">
                  <c:v>45139</c:v>
                </c:pt>
                <c:pt idx="188">
                  <c:v>45170</c:v>
                </c:pt>
              </c:numCache>
            </c:numRef>
          </c:cat>
          <c:val>
            <c:numRef>
              <c:f>Cuadro!$B$10:$GH$10</c:f>
              <c:numCache>
                <c:formatCode>#,##0.00</c:formatCode>
                <c:ptCount val="189"/>
                <c:pt idx="0">
                  <c:v>19492.211413437501</c:v>
                </c:pt>
                <c:pt idx="1">
                  <c:v>19735.124826981199</c:v>
                </c:pt>
                <c:pt idx="2">
                  <c:v>20231.4717467021</c:v>
                </c:pt>
                <c:pt idx="3">
                  <c:v>20421.5507094967</c:v>
                </c:pt>
                <c:pt idx="4">
                  <c:v>20383.4038344031</c:v>
                </c:pt>
                <c:pt idx="5">
                  <c:v>20592.947932123399</c:v>
                </c:pt>
                <c:pt idx="6">
                  <c:v>20723.856895635599</c:v>
                </c:pt>
                <c:pt idx="7">
                  <c:v>21843.952851845701</c:v>
                </c:pt>
                <c:pt idx="8">
                  <c:v>22064.386291300099</c:v>
                </c:pt>
                <c:pt idx="9">
                  <c:v>21421.0256041098</c:v>
                </c:pt>
                <c:pt idx="10">
                  <c:v>21851.394986496602</c:v>
                </c:pt>
                <c:pt idx="11">
                  <c:v>21573.721383095199</c:v>
                </c:pt>
                <c:pt idx="12">
                  <c:v>22867.485745342401</c:v>
                </c:pt>
                <c:pt idx="13">
                  <c:v>23088.3320595066</c:v>
                </c:pt>
                <c:pt idx="14">
                  <c:v>23704.350226541701</c:v>
                </c:pt>
                <c:pt idx="15">
                  <c:v>23832.926738411501</c:v>
                </c:pt>
                <c:pt idx="16">
                  <c:v>23574.9222628436</c:v>
                </c:pt>
                <c:pt idx="17">
                  <c:v>23024.868251145199</c:v>
                </c:pt>
                <c:pt idx="18">
                  <c:v>22489.8294403457</c:v>
                </c:pt>
                <c:pt idx="19">
                  <c:v>22346.834231321802</c:v>
                </c:pt>
                <c:pt idx="20">
                  <c:v>23307.901649523599</c:v>
                </c:pt>
                <c:pt idx="21">
                  <c:v>24812.452773000201</c:v>
                </c:pt>
                <c:pt idx="22">
                  <c:v>25146.499773408101</c:v>
                </c:pt>
                <c:pt idx="23">
                  <c:v>23856.2927151123</c:v>
                </c:pt>
                <c:pt idx="24">
                  <c:v>24832.390725915098</c:v>
                </c:pt>
                <c:pt idx="25">
                  <c:v>25001.260154655502</c:v>
                </c:pt>
                <c:pt idx="26">
                  <c:v>25645.7740670565</c:v>
                </c:pt>
                <c:pt idx="27">
                  <c:v>27111.191659603999</c:v>
                </c:pt>
                <c:pt idx="28">
                  <c:v>28387.596171380301</c:v>
                </c:pt>
                <c:pt idx="29">
                  <c:v>28176.380819640101</c:v>
                </c:pt>
                <c:pt idx="30">
                  <c:v>28390.640825206301</c:v>
                </c:pt>
                <c:pt idx="31">
                  <c:v>28599.710544809299</c:v>
                </c:pt>
                <c:pt idx="32">
                  <c:v>29140.1820043193</c:v>
                </c:pt>
                <c:pt idx="33">
                  <c:v>29235.118269766801</c:v>
                </c:pt>
                <c:pt idx="34">
                  <c:v>30389.0961389043</c:v>
                </c:pt>
                <c:pt idx="35">
                  <c:v>31111.673955384402</c:v>
                </c:pt>
                <c:pt idx="36">
                  <c:v>31781.2126034584</c:v>
                </c:pt>
                <c:pt idx="37">
                  <c:v>31928.975945776401</c:v>
                </c:pt>
                <c:pt idx="38">
                  <c:v>32325.061238394101</c:v>
                </c:pt>
                <c:pt idx="39">
                  <c:v>32858.7815573548</c:v>
                </c:pt>
                <c:pt idx="40">
                  <c:v>33640.001409458797</c:v>
                </c:pt>
                <c:pt idx="41">
                  <c:v>33474.610961753402</c:v>
                </c:pt>
                <c:pt idx="42">
                  <c:v>33382.215594131201</c:v>
                </c:pt>
                <c:pt idx="43">
                  <c:v>33416.955019649002</c:v>
                </c:pt>
                <c:pt idx="44">
                  <c:v>33137.903978088398</c:v>
                </c:pt>
                <c:pt idx="45">
                  <c:v>32790.522709018602</c:v>
                </c:pt>
                <c:pt idx="46">
                  <c:v>32873.617252806704</c:v>
                </c:pt>
                <c:pt idx="47">
                  <c:v>33612.013511965502</c:v>
                </c:pt>
                <c:pt idx="48">
                  <c:v>33790.325895970003</c:v>
                </c:pt>
                <c:pt idx="49">
                  <c:v>35211.910719024803</c:v>
                </c:pt>
                <c:pt idx="50">
                  <c:v>35312.6253372309</c:v>
                </c:pt>
                <c:pt idx="51">
                  <c:v>34571.428840495202</c:v>
                </c:pt>
                <c:pt idx="52">
                  <c:v>35944.3357647866</c:v>
                </c:pt>
                <c:pt idx="53">
                  <c:v>36660.759477401203</c:v>
                </c:pt>
                <c:pt idx="54">
                  <c:v>37480.624966945499</c:v>
                </c:pt>
                <c:pt idx="55">
                  <c:v>38014.188534164998</c:v>
                </c:pt>
                <c:pt idx="56">
                  <c:v>39477.164675278902</c:v>
                </c:pt>
                <c:pt idx="57">
                  <c:v>41338.442185737797</c:v>
                </c:pt>
                <c:pt idx="58">
                  <c:v>42143.773559071902</c:v>
                </c:pt>
                <c:pt idx="59">
                  <c:v>43006.883984842098</c:v>
                </c:pt>
                <c:pt idx="60">
                  <c:v>43424.607505237298</c:v>
                </c:pt>
                <c:pt idx="61">
                  <c:v>44515.243441992898</c:v>
                </c:pt>
                <c:pt idx="62">
                  <c:v>44851.434083421504</c:v>
                </c:pt>
                <c:pt idx="63">
                  <c:v>45648.887228281397</c:v>
                </c:pt>
                <c:pt idx="64">
                  <c:v>46507.657602791303</c:v>
                </c:pt>
                <c:pt idx="65">
                  <c:v>48077.591731181601</c:v>
                </c:pt>
                <c:pt idx="66">
                  <c:v>48587.397646945901</c:v>
                </c:pt>
                <c:pt idx="67">
                  <c:v>49326.571151436598</c:v>
                </c:pt>
                <c:pt idx="68">
                  <c:v>50028.835155409201</c:v>
                </c:pt>
                <c:pt idx="69">
                  <c:v>51272.836760202299</c:v>
                </c:pt>
                <c:pt idx="70">
                  <c:v>53743.499607900201</c:v>
                </c:pt>
                <c:pt idx="71">
                  <c:v>54563.773468773798</c:v>
                </c:pt>
                <c:pt idx="72">
                  <c:v>55642.713191634903</c:v>
                </c:pt>
                <c:pt idx="73">
                  <c:v>57342.780738290603</c:v>
                </c:pt>
                <c:pt idx="74">
                  <c:v>56943.685533756201</c:v>
                </c:pt>
                <c:pt idx="75">
                  <c:v>58084.239816800902</c:v>
                </c:pt>
                <c:pt idx="76">
                  <c:v>57745.700757063802</c:v>
                </c:pt>
                <c:pt idx="77">
                  <c:v>57243.7872344153</c:v>
                </c:pt>
                <c:pt idx="78">
                  <c:v>57876.454725920499</c:v>
                </c:pt>
                <c:pt idx="79">
                  <c:v>58556.295738497</c:v>
                </c:pt>
                <c:pt idx="80">
                  <c:v>59656.302797755903</c:v>
                </c:pt>
                <c:pt idx="81">
                  <c:v>59202.740937458701</c:v>
                </c:pt>
                <c:pt idx="82">
                  <c:v>59298.847028108001</c:v>
                </c:pt>
                <c:pt idx="83">
                  <c:v>58421.129009127697</c:v>
                </c:pt>
                <c:pt idx="84">
                  <c:v>58034.276898821801</c:v>
                </c:pt>
                <c:pt idx="85">
                  <c:v>58785.165599276697</c:v>
                </c:pt>
                <c:pt idx="86">
                  <c:v>58872.590654450098</c:v>
                </c:pt>
                <c:pt idx="87">
                  <c:v>59376.480638824702</c:v>
                </c:pt>
                <c:pt idx="88">
                  <c:v>60346.808473376201</c:v>
                </c:pt>
                <c:pt idx="89">
                  <c:v>61041.413937044497</c:v>
                </c:pt>
                <c:pt idx="90">
                  <c:v>61261.0370678982</c:v>
                </c:pt>
                <c:pt idx="91">
                  <c:v>62105.007360033604</c:v>
                </c:pt>
                <c:pt idx="92">
                  <c:v>62999.844186356</c:v>
                </c:pt>
                <c:pt idx="93">
                  <c:v>63971.664882133096</c:v>
                </c:pt>
                <c:pt idx="94">
                  <c:v>63830.710288732298</c:v>
                </c:pt>
                <c:pt idx="95">
                  <c:v>63943.205157563702</c:v>
                </c:pt>
                <c:pt idx="96">
                  <c:v>64351.632639107898</c:v>
                </c:pt>
                <c:pt idx="97">
                  <c:v>64302.7208067186</c:v>
                </c:pt>
                <c:pt idx="98">
                  <c:v>64012.833963339297</c:v>
                </c:pt>
                <c:pt idx="99">
                  <c:v>64653.060008673201</c:v>
                </c:pt>
                <c:pt idx="100">
                  <c:v>65004.014604389697</c:v>
                </c:pt>
                <c:pt idx="101">
                  <c:v>60591.879962464998</c:v>
                </c:pt>
                <c:pt idx="102">
                  <c:v>60203.855340474503</c:v>
                </c:pt>
                <c:pt idx="103">
                  <c:v>61912.217511561903</c:v>
                </c:pt>
                <c:pt idx="104">
                  <c:v>62611.669962149797</c:v>
                </c:pt>
                <c:pt idx="105">
                  <c:v>63764.414374189502</c:v>
                </c:pt>
                <c:pt idx="106">
                  <c:v>64447.308529174297</c:v>
                </c:pt>
                <c:pt idx="107">
                  <c:v>64644.445606140202</c:v>
                </c:pt>
                <c:pt idx="108">
                  <c:v>65110.550587249898</c:v>
                </c:pt>
                <c:pt idx="109">
                  <c:v>65529.580007533201</c:v>
                </c:pt>
                <c:pt idx="110">
                  <c:v>65482.548510687302</c:v>
                </c:pt>
                <c:pt idx="111">
                  <c:v>65481.992510260498</c:v>
                </c:pt>
                <c:pt idx="112">
                  <c:v>66901.828138334706</c:v>
                </c:pt>
                <c:pt idx="113">
                  <c:v>67250.251267607106</c:v>
                </c:pt>
                <c:pt idx="114">
                  <c:v>66612.391347475306</c:v>
                </c:pt>
                <c:pt idx="115">
                  <c:v>66540.682970071604</c:v>
                </c:pt>
                <c:pt idx="116">
                  <c:v>66906.6892067913</c:v>
                </c:pt>
                <c:pt idx="117">
                  <c:v>66324.293422914998</c:v>
                </c:pt>
                <c:pt idx="118">
                  <c:v>66404.029173999297</c:v>
                </c:pt>
                <c:pt idx="119">
                  <c:v>68044.093103609106</c:v>
                </c:pt>
                <c:pt idx="120">
                  <c:v>69124.283198676203</c:v>
                </c:pt>
                <c:pt idx="121">
                  <c:v>69474.177147695402</c:v>
                </c:pt>
                <c:pt idx="122">
                  <c:v>70713.813741477803</c:v>
                </c:pt>
                <c:pt idx="123">
                  <c:v>72182.235430909699</c:v>
                </c:pt>
                <c:pt idx="124">
                  <c:v>73697.958472383805</c:v>
                </c:pt>
                <c:pt idx="125">
                  <c:v>78940.595768464103</c:v>
                </c:pt>
                <c:pt idx="126">
                  <c:v>81555.462943621504</c:v>
                </c:pt>
                <c:pt idx="127">
                  <c:v>82880.917183867103</c:v>
                </c:pt>
                <c:pt idx="128">
                  <c:v>84221.464226294702</c:v>
                </c:pt>
                <c:pt idx="129">
                  <c:v>86656.083134079003</c:v>
                </c:pt>
                <c:pt idx="130">
                  <c:v>88433.487126317006</c:v>
                </c:pt>
                <c:pt idx="131">
                  <c:v>90882.406900078699</c:v>
                </c:pt>
                <c:pt idx="132">
                  <c:v>93133.414190478798</c:v>
                </c:pt>
                <c:pt idx="133">
                  <c:v>94204.183354031295</c:v>
                </c:pt>
                <c:pt idx="134">
                  <c:v>96196.317545824</c:v>
                </c:pt>
                <c:pt idx="135">
                  <c:v>98594.760324245697</c:v>
                </c:pt>
                <c:pt idx="136">
                  <c:v>102131.778869642</c:v>
                </c:pt>
                <c:pt idx="137">
                  <c:v>104439.844821372</c:v>
                </c:pt>
                <c:pt idx="138">
                  <c:v>105823.39458962</c:v>
                </c:pt>
                <c:pt idx="139">
                  <c:v>106805.183753709</c:v>
                </c:pt>
                <c:pt idx="140">
                  <c:v>108250.93938796999</c:v>
                </c:pt>
                <c:pt idx="141">
                  <c:v>109694.48553077799</c:v>
                </c:pt>
                <c:pt idx="142">
                  <c:v>112068.047311823</c:v>
                </c:pt>
                <c:pt idx="143">
                  <c:v>113922.29411432</c:v>
                </c:pt>
                <c:pt idx="144">
                  <c:v>117333.276344062</c:v>
                </c:pt>
                <c:pt idx="145">
                  <c:v>119243.14104101399</c:v>
                </c:pt>
                <c:pt idx="146">
                  <c:v>120162.03544712999</c:v>
                </c:pt>
                <c:pt idx="147">
                  <c:v>119324.086138043</c:v>
                </c:pt>
                <c:pt idx="148">
                  <c:v>120221.14790213099</c:v>
                </c:pt>
                <c:pt idx="149">
                  <c:v>123907.218337218</c:v>
                </c:pt>
                <c:pt idx="150">
                  <c:v>121347.78837649801</c:v>
                </c:pt>
                <c:pt idx="151">
                  <c:v>121680.745359344</c:v>
                </c:pt>
                <c:pt idx="152">
                  <c:v>121856.179388809</c:v>
                </c:pt>
                <c:pt idx="153">
                  <c:v>119887.324094956</c:v>
                </c:pt>
                <c:pt idx="154">
                  <c:v>120537.552831875</c:v>
                </c:pt>
                <c:pt idx="155">
                  <c:v>121839.882891498</c:v>
                </c:pt>
                <c:pt idx="156">
                  <c:v>121868.47283496</c:v>
                </c:pt>
                <c:pt idx="157">
                  <c:v>121276.66692690599</c:v>
                </c:pt>
                <c:pt idx="158">
                  <c:v>121833.609284554</c:v>
                </c:pt>
                <c:pt idx="159">
                  <c:v>121626.968989619</c:v>
                </c:pt>
                <c:pt idx="160">
                  <c:v>117480.365040312</c:v>
                </c:pt>
                <c:pt idx="161">
                  <c:v>117436.686324668</c:v>
                </c:pt>
                <c:pt idx="162">
                  <c:v>116987.245016482</c:v>
                </c:pt>
                <c:pt idx="163">
                  <c:v>117000.526855506</c:v>
                </c:pt>
                <c:pt idx="164">
                  <c:v>116141.410971274</c:v>
                </c:pt>
                <c:pt idx="165">
                  <c:v>120049.68101846499</c:v>
                </c:pt>
                <c:pt idx="166">
                  <c:v>116930.35908014599</c:v>
                </c:pt>
                <c:pt idx="167">
                  <c:v>119789.152963384</c:v>
                </c:pt>
                <c:pt idx="168">
                  <c:v>119511.796330451</c:v>
                </c:pt>
                <c:pt idx="169">
                  <c:v>120671.850246477</c:v>
                </c:pt>
                <c:pt idx="170">
                  <c:v>123221.64136842699</c:v>
                </c:pt>
                <c:pt idx="171">
                  <c:v>131376.37238287399</c:v>
                </c:pt>
                <c:pt idx="172">
                  <c:v>131069.352603413</c:v>
                </c:pt>
                <c:pt idx="173">
                  <c:v>131053.328852158</c:v>
                </c:pt>
                <c:pt idx="174">
                  <c:v>126178.956772434</c:v>
                </c:pt>
                <c:pt idx="175">
                  <c:v>128527.563357907</c:v>
                </c:pt>
                <c:pt idx="176">
                  <c:v>128938.614642327</c:v>
                </c:pt>
                <c:pt idx="177">
                  <c:v>128176.47618703901</c:v>
                </c:pt>
                <c:pt idx="178">
                  <c:v>128794.843138643</c:v>
                </c:pt>
                <c:pt idx="179">
                  <c:v>129944.759206961</c:v>
                </c:pt>
                <c:pt idx="180">
                  <c:v>128440.75613673701</c:v>
                </c:pt>
                <c:pt idx="181">
                  <c:v>127600.55946386899</c:v>
                </c:pt>
                <c:pt idx="182">
                  <c:v>125073.929271895</c:v>
                </c:pt>
                <c:pt idx="183">
                  <c:v>125022.85718897</c:v>
                </c:pt>
                <c:pt idx="184">
                  <c:v>128128.138888737</c:v>
                </c:pt>
                <c:pt idx="185">
                  <c:v>128057.59137178199</c:v>
                </c:pt>
                <c:pt idx="186">
                  <c:v>129389.975077699</c:v>
                </c:pt>
                <c:pt idx="187">
                  <c:v>130888.06332119901</c:v>
                </c:pt>
                <c:pt idx="188">
                  <c:v>133578.63934385599</c:v>
                </c:pt>
              </c:numCache>
            </c:numRef>
          </c:val>
          <c:extLst>
            <c:ext xmlns:c16="http://schemas.microsoft.com/office/drawing/2014/chart" uri="{C3380CC4-5D6E-409C-BE32-E72D297353CC}">
              <c16:uniqueId val="{00000006-99FC-488C-B010-9D21B5127B86}"/>
            </c:ext>
          </c:extLst>
        </c:ser>
        <c:dLbls>
          <c:showLegendKey val="0"/>
          <c:showVal val="0"/>
          <c:showCatName val="0"/>
          <c:showSerName val="0"/>
          <c:showPercent val="0"/>
          <c:showBubbleSize val="0"/>
        </c:dLbls>
        <c:gapWidth val="150"/>
        <c:overlap val="100"/>
        <c:axId val="417275567"/>
        <c:axId val="667665087"/>
      </c:barChart>
      <c:dateAx>
        <c:axId val="417275567"/>
        <c:scaling>
          <c:orientation val="minMax"/>
          <c:min val="39448"/>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50" b="0" i="0" u="none" strike="noStrike" kern="1200" baseline="0">
                <a:solidFill>
                  <a:schemeClr val="tx1"/>
                </a:solidFill>
                <a:latin typeface="+mn-lt"/>
                <a:ea typeface="+mn-ea"/>
                <a:cs typeface="+mn-cs"/>
              </a:defRPr>
            </a:pPr>
            <a:endParaRPr lang="es-CL"/>
          </a:p>
        </c:txPr>
        <c:crossAx val="667665087"/>
        <c:crosses val="autoZero"/>
        <c:auto val="1"/>
        <c:lblOffset val="100"/>
        <c:baseTimeUnit val="months"/>
        <c:majorUnit val="12"/>
        <c:majorTimeUnit val="months"/>
      </c:dateAx>
      <c:valAx>
        <c:axId val="66766508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L"/>
          </a:p>
        </c:txPr>
        <c:crossAx val="4172755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595192430440377E-2"/>
          <c:y val="3.8777904755137101E-2"/>
          <c:w val="0.91041244212795192"/>
          <c:h val="0.7988012436687506"/>
        </c:manualLayout>
      </c:layout>
      <c:barChart>
        <c:barDir val="col"/>
        <c:grouping val="stacked"/>
        <c:varyColors val="0"/>
        <c:ser>
          <c:idx val="0"/>
          <c:order val="0"/>
          <c:tx>
            <c:strRef>
              <c:f>Legislación!$A$2</c:f>
              <c:strCache>
                <c:ptCount val="1"/>
                <c:pt idx="0">
                  <c:v>Moneda Local</c:v>
                </c:pt>
              </c:strCache>
            </c:strRef>
          </c:tx>
          <c:spPr>
            <a:solidFill>
              <a:srgbClr val="002060"/>
            </a:solidFill>
            <a:ln>
              <a:noFill/>
            </a:ln>
            <a:effectLst/>
          </c:spPr>
          <c:invertIfNegative val="0"/>
          <c:dPt>
            <c:idx val="10"/>
            <c:invertIfNegative val="0"/>
            <c:bubble3D val="0"/>
            <c:spPr>
              <a:solidFill>
                <a:srgbClr val="0070C0"/>
              </a:solidFill>
              <a:ln>
                <a:noFill/>
              </a:ln>
              <a:effectLst/>
            </c:spPr>
            <c:extLst>
              <c:ext xmlns:c16="http://schemas.microsoft.com/office/drawing/2014/chart" uri="{C3380CC4-5D6E-409C-BE32-E72D297353CC}">
                <c16:uniqueId val="{0000000A-7610-455C-9313-7D32D9176EF4}"/>
              </c:ext>
            </c:extLst>
          </c:dPt>
          <c:dPt>
            <c:idx val="11"/>
            <c:invertIfNegative val="0"/>
            <c:bubble3D val="0"/>
            <c:spPr>
              <a:solidFill>
                <a:srgbClr val="0070C0"/>
              </a:solidFill>
              <a:ln>
                <a:noFill/>
              </a:ln>
              <a:effectLst/>
            </c:spPr>
            <c:extLst>
              <c:ext xmlns:c16="http://schemas.microsoft.com/office/drawing/2014/chart" uri="{C3380CC4-5D6E-409C-BE32-E72D297353CC}">
                <c16:uniqueId val="{0000000B-7610-455C-9313-7D32D9176EF4}"/>
              </c:ext>
            </c:extLst>
          </c:dPt>
          <c:dPt>
            <c:idx val="12"/>
            <c:invertIfNegative val="0"/>
            <c:bubble3D val="0"/>
            <c:spPr>
              <a:solidFill>
                <a:srgbClr val="0070C0"/>
              </a:solidFill>
              <a:ln>
                <a:noFill/>
              </a:ln>
              <a:effectLst/>
            </c:spPr>
            <c:extLst>
              <c:ext xmlns:c16="http://schemas.microsoft.com/office/drawing/2014/chart" uri="{C3380CC4-5D6E-409C-BE32-E72D297353CC}">
                <c16:uniqueId val="{0000000C-7610-455C-9313-7D32D9176EF4}"/>
              </c:ext>
            </c:extLst>
          </c:dPt>
          <c:dLbls>
            <c:dLbl>
              <c:idx val="0"/>
              <c:tx>
                <c:strRef>
                  <c:f>Legislación!$C$7</c:f>
                  <c:strCache>
                    <c:ptCount val="1"/>
                    <c:pt idx="0">
                      <c:v>81%</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{83BDF207-71D6-4D9A-8826-DEBA5632FC07}</c15:txfldGUID>
                      <c15:f>Legislación!$C$7</c15:f>
                      <c15:dlblFieldTableCache>
                        <c:ptCount val="1"/>
                        <c:pt idx="0">
                          <c:v>81%</c:v>
                        </c:pt>
                      </c15:dlblFieldTableCache>
                    </c15:dlblFTEntry>
                  </c15:dlblFieldTable>
                  <c15:showDataLabelsRange val="0"/>
                </c:ext>
                <c:ext xmlns:c16="http://schemas.microsoft.com/office/drawing/2014/chart" uri="{C3380CC4-5D6E-409C-BE32-E72D297353CC}">
                  <c16:uniqueId val="{00000000-7610-455C-9313-7D32D9176EF4}"/>
                </c:ext>
              </c:extLst>
            </c:dLbl>
            <c:dLbl>
              <c:idx val="1"/>
              <c:tx>
                <c:strRef>
                  <c:f>Legislación!$C$7</c:f>
                  <c:strCache>
                    <c:ptCount val="1"/>
                    <c:pt idx="0">
                      <c:v>81%</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{F1DB3ECA-6AB3-48D0-8026-67EEFC9ED653}</c15:txfldGUID>
                      <c15:f>Legislación!$C$7</c15:f>
                      <c15:dlblFieldTableCache>
                        <c:ptCount val="1"/>
                        <c:pt idx="0">
                          <c:v>81%</c:v>
                        </c:pt>
                      </c15:dlblFieldTableCache>
                    </c15:dlblFTEntry>
                  </c15:dlblFieldTable>
                  <c15:showDataLabelsRange val="0"/>
                </c:ext>
                <c:ext xmlns:c16="http://schemas.microsoft.com/office/drawing/2014/chart" uri="{C3380CC4-5D6E-409C-BE32-E72D297353CC}">
                  <c16:uniqueId val="{00000001-7610-455C-9313-7D32D9176EF4}"/>
                </c:ext>
              </c:extLst>
            </c:dLbl>
            <c:dLbl>
              <c:idx val="2"/>
              <c:tx>
                <c:strRef>
                  <c:f>Legislación!$D$7</c:f>
                  <c:strCache>
                    <c:ptCount val="1"/>
                    <c:pt idx="0">
                      <c:v>69%</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{AA3150EC-122A-462A-ABEF-9ADB03AFE5A7}</c15:txfldGUID>
                      <c15:f>Legislación!$D$7</c15:f>
                      <c15:dlblFieldTableCache>
                        <c:ptCount val="1"/>
                        <c:pt idx="0">
                          <c:v>69%</c:v>
                        </c:pt>
                      </c15:dlblFieldTableCache>
                    </c15:dlblFTEntry>
                  </c15:dlblFieldTable>
                  <c15:showDataLabelsRange val="0"/>
                </c:ext>
                <c:ext xmlns:c16="http://schemas.microsoft.com/office/drawing/2014/chart" uri="{C3380CC4-5D6E-409C-BE32-E72D297353CC}">
                  <c16:uniqueId val="{00000002-7610-455C-9313-7D32D9176EF4}"/>
                </c:ext>
              </c:extLst>
            </c:dLbl>
            <c:dLbl>
              <c:idx val="3"/>
              <c:tx>
                <c:strRef>
                  <c:f>Legislación!$E$7</c:f>
                  <c:strCache>
                    <c:ptCount val="1"/>
                    <c:pt idx="0">
                      <c:v>100%</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{BCC0897A-6C80-4A8F-A4FF-B69F577F9E76}</c15:txfldGUID>
                      <c15:f>Legislación!$E$7</c15:f>
                      <c15:dlblFieldTableCache>
                        <c:ptCount val="1"/>
                        <c:pt idx="0">
                          <c:v>100%</c:v>
                        </c:pt>
                      </c15:dlblFieldTableCache>
                    </c15:dlblFTEntry>
                  </c15:dlblFieldTable>
                  <c15:showDataLabelsRange val="0"/>
                </c:ext>
                <c:ext xmlns:c16="http://schemas.microsoft.com/office/drawing/2014/chart" uri="{C3380CC4-5D6E-409C-BE32-E72D297353CC}">
                  <c16:uniqueId val="{00000003-7610-455C-9313-7D32D9176EF4}"/>
                </c:ext>
              </c:extLst>
            </c:dLbl>
            <c:dLbl>
              <c:idx val="4"/>
              <c:tx>
                <c:strRef>
                  <c:f>Legislación!$F$7</c:f>
                  <c:strCache>
                    <c:ptCount val="1"/>
                    <c:pt idx="0">
                      <c:v>78%</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{49CC0CA8-181D-4EC3-A2C0-0471D77260A5}</c15:txfldGUID>
                      <c15:f>Legislación!$F$7</c15:f>
                      <c15:dlblFieldTableCache>
                        <c:ptCount val="1"/>
                        <c:pt idx="0">
                          <c:v>78%</c:v>
                        </c:pt>
                      </c15:dlblFieldTableCache>
                    </c15:dlblFTEntry>
                  </c15:dlblFieldTable>
                  <c15:showDataLabelsRange val="0"/>
                </c:ext>
                <c:ext xmlns:c16="http://schemas.microsoft.com/office/drawing/2014/chart" uri="{C3380CC4-5D6E-409C-BE32-E72D297353CC}">
                  <c16:uniqueId val="{00000004-7610-455C-9313-7D32D9176EF4}"/>
                </c:ext>
              </c:extLst>
            </c:dLbl>
            <c:dLbl>
              <c:idx val="5"/>
              <c:tx>
                <c:strRef>
                  <c:f>Legislación!$G$7</c:f>
                  <c:strCache>
                    <c:ptCount val="1"/>
                    <c:pt idx="0">
                      <c:v>81%</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{B3ABD98D-85DF-4602-9A27-03D378B4DE89}</c15:txfldGUID>
                      <c15:f>Legislación!$G$7</c15:f>
                      <c15:dlblFieldTableCache>
                        <c:ptCount val="1"/>
                        <c:pt idx="0">
                          <c:v>81%</c:v>
                        </c:pt>
                      </c15:dlblFieldTableCache>
                    </c15:dlblFTEntry>
                  </c15:dlblFieldTable>
                  <c15:showDataLabelsRange val="0"/>
                </c:ext>
                <c:ext xmlns:c16="http://schemas.microsoft.com/office/drawing/2014/chart" uri="{C3380CC4-5D6E-409C-BE32-E72D297353CC}">
                  <c16:uniqueId val="{00000005-7610-455C-9313-7D32D9176EF4}"/>
                </c:ext>
              </c:extLst>
            </c:dLbl>
            <c:dLbl>
              <c:idx val="6"/>
              <c:tx>
                <c:strRef>
                  <c:f>Legislación!$H$7</c:f>
                  <c:strCache>
                    <c:ptCount val="1"/>
                    <c:pt idx="0">
                      <c:v>81%</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{E7CE2084-F822-41BF-9F21-EC90C7EDD540}</c15:txfldGUID>
                      <c15:f>Legislación!$H$7</c15:f>
                      <c15:dlblFieldTableCache>
                        <c:ptCount val="1"/>
                        <c:pt idx="0">
                          <c:v>81%</c:v>
                        </c:pt>
                      </c15:dlblFieldTableCache>
                    </c15:dlblFTEntry>
                  </c15:dlblFieldTable>
                  <c15:showDataLabelsRange val="0"/>
                </c:ext>
                <c:ext xmlns:c16="http://schemas.microsoft.com/office/drawing/2014/chart" uri="{C3380CC4-5D6E-409C-BE32-E72D297353CC}">
                  <c16:uniqueId val="{00000006-7610-455C-9313-7D32D9176EF4}"/>
                </c:ext>
              </c:extLst>
            </c:dLbl>
            <c:dLbl>
              <c:idx val="7"/>
              <c:tx>
                <c:strRef>
                  <c:f>Legislación!$I$7</c:f>
                  <c:strCache>
                    <c:ptCount val="1"/>
                    <c:pt idx="0">
                      <c:v>83%</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{E114E74A-3E8F-4764-9B97-C6C461D8F6C6}</c15:txfldGUID>
                      <c15:f>Legislación!$I$7</c15:f>
                      <c15:dlblFieldTableCache>
                        <c:ptCount val="1"/>
                        <c:pt idx="0">
                          <c:v>83%</c:v>
                        </c:pt>
                      </c15:dlblFieldTableCache>
                    </c15:dlblFTEntry>
                  </c15:dlblFieldTable>
                  <c15:showDataLabelsRange val="0"/>
                </c:ext>
                <c:ext xmlns:c16="http://schemas.microsoft.com/office/drawing/2014/chart" uri="{C3380CC4-5D6E-409C-BE32-E72D297353CC}">
                  <c16:uniqueId val="{00000007-7610-455C-9313-7D32D9176EF4}"/>
                </c:ext>
              </c:extLst>
            </c:dLbl>
            <c:dLbl>
              <c:idx val="8"/>
              <c:tx>
                <c:strRef>
                  <c:f>Legislación!$J$7</c:f>
                  <c:strCache>
                    <c:ptCount val="1"/>
                    <c:pt idx="0">
                      <c:v>77%</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{C7CAEF9C-9370-431B-A14C-6D78E1CF3439}</c15:txfldGUID>
                      <c15:f>Legislación!$J$7</c15:f>
                      <c15:dlblFieldTableCache>
                        <c:ptCount val="1"/>
                        <c:pt idx="0">
                          <c:v>77%</c:v>
                        </c:pt>
                      </c15:dlblFieldTableCache>
                    </c15:dlblFTEntry>
                  </c15:dlblFieldTable>
                  <c15:showDataLabelsRange val="0"/>
                </c:ext>
                <c:ext xmlns:c16="http://schemas.microsoft.com/office/drawing/2014/chart" uri="{C3380CC4-5D6E-409C-BE32-E72D297353CC}">
                  <c16:uniqueId val="{00000008-7610-455C-9313-7D32D9176EF4}"/>
                </c:ext>
              </c:extLst>
            </c:dLbl>
            <c:dLbl>
              <c:idx val="9"/>
              <c:tx>
                <c:strRef>
                  <c:f>Legislación!$K$7</c:f>
                  <c:strCache>
                    <c:ptCount val="1"/>
                    <c:pt idx="0">
                      <c:v>84%</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{ED075DE5-044E-4927-B6B0-D26BC8611DA3}</c15:txfldGUID>
                      <c15:f>Legislación!$K$7</c15:f>
                      <c15:dlblFieldTableCache>
                        <c:ptCount val="1"/>
                        <c:pt idx="0">
                          <c:v>84%</c:v>
                        </c:pt>
                      </c15:dlblFieldTableCache>
                    </c15:dlblFTEntry>
                  </c15:dlblFieldTable>
                  <c15:showDataLabelsRange val="0"/>
                </c:ext>
                <c:ext xmlns:c16="http://schemas.microsoft.com/office/drawing/2014/chart" uri="{C3380CC4-5D6E-409C-BE32-E72D297353CC}">
                  <c16:uniqueId val="{00000009-7610-455C-9313-7D32D9176EF4}"/>
                </c:ext>
              </c:extLst>
            </c:dLbl>
            <c:dLbl>
              <c:idx val="10"/>
              <c:tx>
                <c:strRef>
                  <c:f>Legislación!$L$7</c:f>
                  <c:strCache>
                    <c:ptCount val="1"/>
                    <c:pt idx="0">
                      <c:v>59%</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{603254A9-CA97-4E89-9E83-E2D43A7525D5}</c15:txfldGUID>
                      <c15:f>Legislación!$L$7</c15:f>
                      <c15:dlblFieldTableCache>
                        <c:ptCount val="1"/>
                        <c:pt idx="0">
                          <c:v>59%</c:v>
                        </c:pt>
                      </c15:dlblFieldTableCache>
                    </c15:dlblFTEntry>
                  </c15:dlblFieldTable>
                  <c15:showDataLabelsRange val="0"/>
                </c:ext>
                <c:ext xmlns:c16="http://schemas.microsoft.com/office/drawing/2014/chart" uri="{C3380CC4-5D6E-409C-BE32-E72D297353CC}">
                  <c16:uniqueId val="{0000000A-7610-455C-9313-7D32D9176EF4}"/>
                </c:ext>
              </c:extLst>
            </c:dLbl>
            <c:dLbl>
              <c:idx val="11"/>
              <c:tx>
                <c:rich>
                  <a:bodyPr/>
                  <a:lstStyle/>
                  <a:p>
                    <a:fld id="{69BB1253-1966-4592-A041-F9C121ACB54C}" type="CELLREF">
                      <a:rPr lang="en-US"/>
                      <a:pPr/>
                      <a:t>[CELLREF]</a:t>
                    </a:fld>
                    <a:endParaRPr lang="es-CL"/>
                  </a:p>
                </c:rich>
              </c:tx>
              <c:dLblPos val="ctr"/>
              <c:showLegendKey val="0"/>
              <c:showVal val="1"/>
              <c:showCatName val="0"/>
              <c:showSerName val="0"/>
              <c:showPercent val="0"/>
              <c:showBubbleSize val="0"/>
              <c:extLst>
                <c:ext xmlns:c15="http://schemas.microsoft.com/office/drawing/2012/chart" uri="{CE6537A1-D6FC-4f65-9D91-7224C49458BB}">
                  <c15:dlblFieldTable>
                    <c15:dlblFTEntry>
                      <c15:txfldGUID>{69BB1253-1966-4592-A041-F9C121ACB54C}</c15:txfldGUID>
                      <c15:f>Legislación!$M$7</c15:f>
                      <c15:dlblFieldTableCache>
                        <c:ptCount val="1"/>
                        <c:pt idx="0">
                          <c:v>49%</c:v>
                        </c:pt>
                      </c15:dlblFieldTableCache>
                    </c15:dlblFTEntry>
                  </c15:dlblFieldTable>
                  <c15:showDataLabelsRange val="0"/>
                </c:ext>
                <c:ext xmlns:c16="http://schemas.microsoft.com/office/drawing/2014/chart" uri="{C3380CC4-5D6E-409C-BE32-E72D297353CC}">
                  <c16:uniqueId val="{0000000B-7610-455C-9313-7D32D9176EF4}"/>
                </c:ext>
              </c:extLst>
            </c:dLbl>
            <c:dLbl>
              <c:idx val="12"/>
              <c:tx>
                <c:rich>
                  <a:bodyPr/>
                  <a:lstStyle/>
                  <a:p>
                    <a:fld id="{7D78ABED-CD70-42DF-930D-7CF9BB992578}" type="CELLREF">
                      <a:rPr lang="en-US"/>
                      <a:pPr/>
                      <a:t>[CELLREF]</a:t>
                    </a:fld>
                    <a:endParaRPr lang="es-CL"/>
                  </a:p>
                </c:rich>
              </c:tx>
              <c:dLblPos val="ctr"/>
              <c:showLegendKey val="0"/>
              <c:showVal val="1"/>
              <c:showCatName val="0"/>
              <c:showSerName val="0"/>
              <c:showPercent val="0"/>
              <c:showBubbleSize val="0"/>
              <c:extLst>
                <c:ext xmlns:c15="http://schemas.microsoft.com/office/drawing/2012/chart" uri="{CE6537A1-D6FC-4f65-9D91-7224C49458BB}">
                  <c15:dlblFieldTable>
                    <c15:dlblFTEntry>
                      <c15:txfldGUID>{7D78ABED-CD70-42DF-930D-7CF9BB992578}</c15:txfldGUID>
                      <c15:f>Legislación!$N$7</c15:f>
                      <c15:dlblFieldTableCache>
                        <c:ptCount val="1"/>
                        <c:pt idx="0">
                          <c:v>58%</c:v>
                        </c:pt>
                      </c15:dlblFieldTableCache>
                    </c15:dlblFTEntry>
                  </c15:dlblFieldTable>
                  <c15:showDataLabelsRange val="0"/>
                </c:ext>
                <c:ext xmlns:c16="http://schemas.microsoft.com/office/drawing/2014/chart" uri="{C3380CC4-5D6E-409C-BE32-E72D297353CC}">
                  <c16:uniqueId val="{0000000C-7610-455C-9313-7D32D9176EF4}"/>
                </c:ext>
              </c:extLst>
            </c:dLbl>
            <c:dLbl>
              <c:idx val="13"/>
              <c:tx>
                <c:rich>
                  <a:bodyPr/>
                  <a:lstStyle/>
                  <a:p>
                    <a:r>
                      <a:rPr lang="en-US"/>
                      <a:t>81%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7610-455C-9313-7D32D9176EF4}"/>
                </c:ext>
              </c:extLst>
            </c:dLbl>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Legislación!$B$1:$O$1</c:f>
              <c:strCach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 (p)</c:v>
                </c:pt>
              </c:strCache>
            </c:strRef>
          </c:cat>
          <c:val>
            <c:numRef>
              <c:f>Legislación!$B$2:$O$2</c:f>
              <c:numCache>
                <c:formatCode>#,##0</c:formatCode>
                <c:ptCount val="14"/>
                <c:pt idx="0">
                  <c:v>6847</c:v>
                </c:pt>
                <c:pt idx="1">
                  <c:v>5574</c:v>
                </c:pt>
                <c:pt idx="2">
                  <c:v>3361</c:v>
                </c:pt>
                <c:pt idx="3">
                  <c:v>3955</c:v>
                </c:pt>
                <c:pt idx="4">
                  <c:v>5354</c:v>
                </c:pt>
                <c:pt idx="5">
                  <c:v>6261</c:v>
                </c:pt>
                <c:pt idx="6">
                  <c:v>8416</c:v>
                </c:pt>
                <c:pt idx="7">
                  <c:v>9988</c:v>
                </c:pt>
                <c:pt idx="8">
                  <c:v>6581</c:v>
                </c:pt>
                <c:pt idx="9">
                  <c:v>7930</c:v>
                </c:pt>
                <c:pt idx="10">
                  <c:v>7552</c:v>
                </c:pt>
                <c:pt idx="11">
                  <c:v>14947.49466744753</c:v>
                </c:pt>
                <c:pt idx="12">
                  <c:v>8223.4993184301002</c:v>
                </c:pt>
                <c:pt idx="13">
                  <c:v>12950</c:v>
                </c:pt>
              </c:numCache>
            </c:numRef>
          </c:val>
          <c:extLst>
            <c:ext xmlns:c16="http://schemas.microsoft.com/office/drawing/2014/chart" uri="{C3380CC4-5D6E-409C-BE32-E72D297353CC}">
              <c16:uniqueId val="{0000000E-7610-455C-9313-7D32D9176EF4}"/>
            </c:ext>
          </c:extLst>
        </c:ser>
        <c:ser>
          <c:idx val="1"/>
          <c:order val="1"/>
          <c:tx>
            <c:strRef>
              <c:f>Legislación!$A$3</c:f>
              <c:strCache>
                <c:ptCount val="1"/>
                <c:pt idx="0">
                  <c:v>Moneda Externa</c:v>
                </c:pt>
              </c:strCache>
            </c:strRef>
          </c:tx>
          <c:spPr>
            <a:solidFill>
              <a:srgbClr val="C00000"/>
            </a:solidFill>
            <a:ln>
              <a:noFill/>
            </a:ln>
            <a:effectLst/>
          </c:spPr>
          <c:invertIfNegative val="0"/>
          <c:dPt>
            <c:idx val="10"/>
            <c:invertIfNegative val="0"/>
            <c:bubble3D val="0"/>
            <c:spPr>
              <a:solidFill>
                <a:srgbClr val="FF0000"/>
              </a:solidFill>
              <a:ln>
                <a:noFill/>
              </a:ln>
              <a:effectLst/>
            </c:spPr>
            <c:extLst>
              <c:ext xmlns:c16="http://schemas.microsoft.com/office/drawing/2014/chart" uri="{C3380CC4-5D6E-409C-BE32-E72D297353CC}">
                <c16:uniqueId val="{00000019-7610-455C-9313-7D32D9176EF4}"/>
              </c:ext>
            </c:extLst>
          </c:dPt>
          <c:dPt>
            <c:idx val="11"/>
            <c:invertIfNegative val="0"/>
            <c:bubble3D val="0"/>
            <c:spPr>
              <a:solidFill>
                <a:srgbClr val="FF0000"/>
              </a:solidFill>
              <a:ln>
                <a:noFill/>
              </a:ln>
              <a:effectLst/>
            </c:spPr>
            <c:extLst>
              <c:ext xmlns:c16="http://schemas.microsoft.com/office/drawing/2014/chart" uri="{C3380CC4-5D6E-409C-BE32-E72D297353CC}">
                <c16:uniqueId val="{0000001A-7610-455C-9313-7D32D9176EF4}"/>
              </c:ext>
            </c:extLst>
          </c:dPt>
          <c:dPt>
            <c:idx val="12"/>
            <c:invertIfNegative val="0"/>
            <c:bubble3D val="0"/>
            <c:spPr>
              <a:solidFill>
                <a:srgbClr val="FF0000"/>
              </a:solidFill>
              <a:ln>
                <a:noFill/>
              </a:ln>
              <a:effectLst/>
            </c:spPr>
            <c:extLst>
              <c:ext xmlns:c16="http://schemas.microsoft.com/office/drawing/2014/chart" uri="{C3380CC4-5D6E-409C-BE32-E72D297353CC}">
                <c16:uniqueId val="{0000001B-7610-455C-9313-7D32D9176EF4}"/>
              </c:ext>
            </c:extLst>
          </c:dPt>
          <c:dLbls>
            <c:dLbl>
              <c:idx val="0"/>
              <c:layout>
                <c:manualLayout>
                  <c:x val="0"/>
                  <c:y val="-1.7203130361202008E-3"/>
                </c:manualLayout>
              </c:layout>
              <c:tx>
                <c:strRef>
                  <c:f>Legislación!$B$8</c:f>
                  <c:strCache>
                    <c:ptCount val="1"/>
                    <c:pt idx="0">
                      <c:v>18%</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{FF7E9E91-621B-441F-AFF4-81ED632B0E40}</c15:txfldGUID>
                      <c15:f>Legislación!$B$8</c15:f>
                      <c15:dlblFieldTableCache>
                        <c:ptCount val="1"/>
                        <c:pt idx="0">
                          <c:v>18%</c:v>
                        </c:pt>
                      </c15:dlblFieldTableCache>
                    </c15:dlblFTEntry>
                  </c15:dlblFieldTable>
                  <c15:showDataLabelsRange val="0"/>
                </c:ext>
                <c:ext xmlns:c16="http://schemas.microsoft.com/office/drawing/2014/chart" uri="{C3380CC4-5D6E-409C-BE32-E72D297353CC}">
                  <c16:uniqueId val="{0000000F-7610-455C-9313-7D32D9176EF4}"/>
                </c:ext>
              </c:extLst>
            </c:dLbl>
            <c:dLbl>
              <c:idx val="1"/>
              <c:layout>
                <c:manualLayout>
                  <c:x val="-2.1883155163281517E-17"/>
                  <c:y val="1.2191032868300181E-3"/>
                </c:manualLayout>
              </c:layout>
              <c:tx>
                <c:strRef>
                  <c:f>Legislación!$C$8</c:f>
                  <c:strCache>
                    <c:ptCount val="1"/>
                    <c:pt idx="0">
                      <c:v>19%</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{ACF26305-1670-4AF6-80C9-11103308AA0A}</c15:txfldGUID>
                      <c15:f>Legislación!$C$8</c15:f>
                      <c15:dlblFieldTableCache>
                        <c:ptCount val="1"/>
                        <c:pt idx="0">
                          <c:v>19%</c:v>
                        </c:pt>
                      </c15:dlblFieldTableCache>
                    </c15:dlblFTEntry>
                  </c15:dlblFieldTable>
                  <c15:showDataLabelsRange val="0"/>
                </c:ext>
                <c:ext xmlns:c16="http://schemas.microsoft.com/office/drawing/2014/chart" uri="{C3380CC4-5D6E-409C-BE32-E72D297353CC}">
                  <c16:uniqueId val="{00000010-7610-455C-9313-7D32D9176EF4}"/>
                </c:ext>
              </c:extLst>
            </c:dLbl>
            <c:dLbl>
              <c:idx val="2"/>
              <c:layout>
                <c:manualLayout>
                  <c:x val="-4.3766310326563035E-17"/>
                  <c:y val="-4.3312087768858972E-3"/>
                </c:manualLayout>
              </c:layout>
              <c:tx>
                <c:strRef>
                  <c:f>Legislación!$D$8</c:f>
                  <c:strCache>
                    <c:ptCount val="1"/>
                    <c:pt idx="0">
                      <c:v>31%</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{6E1856EE-ABCA-499C-9D68-197F31857CC1}</c15:txfldGUID>
                      <c15:f>Legislación!$D$8</c15:f>
                      <c15:dlblFieldTableCache>
                        <c:ptCount val="1"/>
                        <c:pt idx="0">
                          <c:v>31%</c:v>
                        </c:pt>
                      </c15:dlblFieldTableCache>
                    </c15:dlblFTEntry>
                  </c15:dlblFieldTable>
                  <c15:showDataLabelsRange val="0"/>
                </c:ext>
                <c:ext xmlns:c16="http://schemas.microsoft.com/office/drawing/2014/chart" uri="{C3380CC4-5D6E-409C-BE32-E72D297353CC}">
                  <c16:uniqueId val="{00000011-7610-455C-9313-7D32D9176EF4}"/>
                </c:ext>
              </c:extLst>
            </c:dLbl>
            <c:dLbl>
              <c:idx val="3"/>
              <c:tx>
                <c:strRef>
                  <c:f>Legislación!$E$8</c:f>
                  <c:strCache>
                    <c:ptCount val="1"/>
                    <c:pt idx="0">
                      <c:v>0%</c:v>
                    </c:pt>
                  </c:strCache>
                </c:strRef>
              </c:tx>
              <c:dLblPos val="inBase"/>
              <c:showLegendKey val="0"/>
              <c:showVal val="1"/>
              <c:showCatName val="0"/>
              <c:showSerName val="0"/>
              <c:showPercent val="0"/>
              <c:showBubbleSize val="0"/>
              <c:extLst>
                <c:ext xmlns:c15="http://schemas.microsoft.com/office/drawing/2012/chart" uri="{CE6537A1-D6FC-4f65-9D91-7224C49458BB}">
                  <c15:dlblFieldTable>
                    <c15:dlblFTEntry>
                      <c15:txfldGUID>{6C956AED-4D59-447A-8495-A39A04CF23E6}</c15:txfldGUID>
                      <c15:f>Legislación!$E$8</c15:f>
                      <c15:dlblFieldTableCache>
                        <c:ptCount val="1"/>
                        <c:pt idx="0">
                          <c:v>0%</c:v>
                        </c:pt>
                      </c15:dlblFieldTableCache>
                    </c15:dlblFTEntry>
                  </c15:dlblFieldTable>
                  <c15:showDataLabelsRange val="0"/>
                </c:ext>
                <c:ext xmlns:c16="http://schemas.microsoft.com/office/drawing/2014/chart" uri="{C3380CC4-5D6E-409C-BE32-E72D297353CC}">
                  <c16:uniqueId val="{00000012-7610-455C-9313-7D32D9176EF4}"/>
                </c:ext>
              </c:extLst>
            </c:dLbl>
            <c:dLbl>
              <c:idx val="4"/>
              <c:layout>
                <c:manualLayout>
                  <c:x val="4.3766310326563035E-17"/>
                  <c:y val="-6.9423100999932907E-3"/>
                </c:manualLayout>
              </c:layout>
              <c:tx>
                <c:strRef>
                  <c:f>Legislación!$F$8</c:f>
                  <c:strCache>
                    <c:ptCount val="1"/>
                    <c:pt idx="0">
                      <c:v>22%</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{14A062D9-1C0D-45F2-B897-74A42FC08F50}</c15:txfldGUID>
                      <c15:f>Legislación!$F$8</c15:f>
                      <c15:dlblFieldTableCache>
                        <c:ptCount val="1"/>
                        <c:pt idx="0">
                          <c:v>22%</c:v>
                        </c:pt>
                      </c15:dlblFieldTableCache>
                    </c15:dlblFTEntry>
                  </c15:dlblFieldTable>
                  <c15:showDataLabelsRange val="0"/>
                </c:ext>
                <c:ext xmlns:c16="http://schemas.microsoft.com/office/drawing/2014/chart" uri="{C3380CC4-5D6E-409C-BE32-E72D297353CC}">
                  <c16:uniqueId val="{00000013-7610-455C-9313-7D32D9176EF4}"/>
                </c:ext>
              </c:extLst>
            </c:dLbl>
            <c:dLbl>
              <c:idx val="5"/>
              <c:layout>
                <c:manualLayout>
                  <c:x val="-8.753262065312607E-17"/>
                  <c:y val="-4.3312087768858018E-3"/>
                </c:manualLayout>
              </c:layout>
              <c:tx>
                <c:strRef>
                  <c:f>Legislación!$G$8</c:f>
                  <c:strCache>
                    <c:ptCount val="1"/>
                    <c:pt idx="0">
                      <c:v>19%</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{5731D882-B481-489C-B0AF-380431E5CA00}</c15:txfldGUID>
                      <c15:f>Legislación!$G$8</c15:f>
                      <c15:dlblFieldTableCache>
                        <c:ptCount val="1"/>
                        <c:pt idx="0">
                          <c:v>19%</c:v>
                        </c:pt>
                      </c15:dlblFieldTableCache>
                    </c15:dlblFTEntry>
                  </c15:dlblFieldTable>
                  <c15:showDataLabelsRange val="0"/>
                </c:ext>
                <c:ext xmlns:c16="http://schemas.microsoft.com/office/drawing/2014/chart" uri="{C3380CC4-5D6E-409C-BE32-E72D297353CC}">
                  <c16:uniqueId val="{00000014-7610-455C-9313-7D32D9176EF4}"/>
                </c:ext>
              </c:extLst>
            </c:dLbl>
            <c:dLbl>
              <c:idx val="6"/>
              <c:tx>
                <c:strRef>
                  <c:f>Legislación!$H$8</c:f>
                  <c:strCache>
                    <c:ptCount val="1"/>
                    <c:pt idx="0">
                      <c:v>19%</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{B9A8B4B9-600E-473B-9EB7-F636011E7E15}</c15:txfldGUID>
                      <c15:f>Legislación!$H$8</c15:f>
                      <c15:dlblFieldTableCache>
                        <c:ptCount val="1"/>
                        <c:pt idx="0">
                          <c:v>19%</c:v>
                        </c:pt>
                      </c15:dlblFieldTableCache>
                    </c15:dlblFTEntry>
                  </c15:dlblFieldTable>
                  <c15:showDataLabelsRange val="0"/>
                </c:ext>
                <c:ext xmlns:c16="http://schemas.microsoft.com/office/drawing/2014/chart" uri="{C3380CC4-5D6E-409C-BE32-E72D297353CC}">
                  <c16:uniqueId val="{00000015-7610-455C-9313-7D32D9176EF4}"/>
                </c:ext>
              </c:extLst>
            </c:dLbl>
            <c:dLbl>
              <c:idx val="7"/>
              <c:tx>
                <c:strRef>
                  <c:f>Legislación!$I$8</c:f>
                  <c:strCache>
                    <c:ptCount val="1"/>
                    <c:pt idx="0">
                      <c:v>17%</c:v>
                    </c:pt>
                  </c:strCache>
                </c:strRef>
              </c:tx>
              <c:dLblPos val="inBase"/>
              <c:showLegendKey val="0"/>
              <c:showVal val="1"/>
              <c:showCatName val="0"/>
              <c:showSerName val="0"/>
              <c:showPercent val="0"/>
              <c:showBubbleSize val="0"/>
              <c:extLst>
                <c:ext xmlns:c15="http://schemas.microsoft.com/office/drawing/2012/chart" uri="{CE6537A1-D6FC-4f65-9D91-7224C49458BB}">
                  <c15:dlblFieldTable>
                    <c15:dlblFTEntry>
                      <c15:txfldGUID>{A9482CD6-C1B7-44E0-BEBA-6EE17B5553D1}</c15:txfldGUID>
                      <c15:f>Legislación!$I$8</c15:f>
                      <c15:dlblFieldTableCache>
                        <c:ptCount val="1"/>
                        <c:pt idx="0">
                          <c:v>17%</c:v>
                        </c:pt>
                      </c15:dlblFieldTableCache>
                    </c15:dlblFTEntry>
                  </c15:dlblFieldTable>
                  <c15:showDataLabelsRange val="0"/>
                </c:ext>
                <c:ext xmlns:c16="http://schemas.microsoft.com/office/drawing/2014/chart" uri="{C3380CC4-5D6E-409C-BE32-E72D297353CC}">
                  <c16:uniqueId val="{00000016-7610-455C-9313-7D32D9176EF4}"/>
                </c:ext>
              </c:extLst>
            </c:dLbl>
            <c:dLbl>
              <c:idx val="8"/>
              <c:tx>
                <c:strRef>
                  <c:f>Legislación!$J$8</c:f>
                  <c:strCache>
                    <c:ptCount val="1"/>
                    <c:pt idx="0">
                      <c:v>23%</c:v>
                    </c:pt>
                  </c:strCache>
                </c:strRef>
              </c:tx>
              <c:dLblPos val="inBase"/>
              <c:showLegendKey val="0"/>
              <c:showVal val="1"/>
              <c:showCatName val="0"/>
              <c:showSerName val="0"/>
              <c:showPercent val="0"/>
              <c:showBubbleSize val="0"/>
              <c:extLst>
                <c:ext xmlns:c15="http://schemas.microsoft.com/office/drawing/2012/chart" uri="{CE6537A1-D6FC-4f65-9D91-7224C49458BB}">
                  <c15:dlblFieldTable>
                    <c15:dlblFTEntry>
                      <c15:txfldGUID>{4E9D2320-EB98-45BA-B67C-07F7236545FD}</c15:txfldGUID>
                      <c15:f>Legislación!$J$8</c15:f>
                      <c15:dlblFieldTableCache>
                        <c:ptCount val="1"/>
                        <c:pt idx="0">
                          <c:v>23%</c:v>
                        </c:pt>
                      </c15:dlblFieldTableCache>
                    </c15:dlblFTEntry>
                  </c15:dlblFieldTable>
                  <c15:showDataLabelsRange val="0"/>
                </c:ext>
                <c:ext xmlns:c16="http://schemas.microsoft.com/office/drawing/2014/chart" uri="{C3380CC4-5D6E-409C-BE32-E72D297353CC}">
                  <c16:uniqueId val="{00000017-7610-455C-9313-7D32D9176EF4}"/>
                </c:ext>
              </c:extLst>
            </c:dLbl>
            <c:dLbl>
              <c:idx val="9"/>
              <c:layout>
                <c:manualLayout>
                  <c:x val="-8.753262065312607E-17"/>
                  <c:y val="-4.3199017480873066E-3"/>
                </c:manualLayout>
              </c:layout>
              <c:tx>
                <c:strRef>
                  <c:f>Legislación!$K$8</c:f>
                  <c:strCache>
                    <c:ptCount val="1"/>
                    <c:pt idx="0">
                      <c:v>16%</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{D4E95978-CEE8-4806-9929-E540B126296D}</c15:txfldGUID>
                      <c15:f>Legislación!$K$8</c15:f>
                      <c15:dlblFieldTableCache>
                        <c:ptCount val="1"/>
                        <c:pt idx="0">
                          <c:v>16%</c:v>
                        </c:pt>
                      </c15:dlblFieldTableCache>
                    </c15:dlblFTEntry>
                  </c15:dlblFieldTable>
                  <c15:showDataLabelsRange val="0"/>
                </c:ext>
                <c:ext xmlns:c16="http://schemas.microsoft.com/office/drawing/2014/chart" uri="{C3380CC4-5D6E-409C-BE32-E72D297353CC}">
                  <c16:uniqueId val="{00000018-7610-455C-9313-7D32D9176EF4}"/>
                </c:ext>
              </c:extLst>
            </c:dLbl>
            <c:dLbl>
              <c:idx val="10"/>
              <c:layout>
                <c:manualLayout>
                  <c:x val="-8.753262065312607E-17"/>
                  <c:y val="-7.0185811487982373E-4"/>
                </c:manualLayout>
              </c:layout>
              <c:tx>
                <c:strRef>
                  <c:f>Legislación!$L$8</c:f>
                  <c:strCache>
                    <c:ptCount val="1"/>
                    <c:pt idx="0">
                      <c:v>41%</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{403F94F2-A6B4-40C5-AF04-237D5765F425}</c15:txfldGUID>
                      <c15:f>Legislación!$L$8</c15:f>
                      <c15:dlblFieldTableCache>
                        <c:ptCount val="1"/>
                        <c:pt idx="0">
                          <c:v>41%</c:v>
                        </c:pt>
                      </c15:dlblFieldTableCache>
                    </c15:dlblFTEntry>
                  </c15:dlblFieldTable>
                  <c15:showDataLabelsRange val="0"/>
                </c:ext>
                <c:ext xmlns:c16="http://schemas.microsoft.com/office/drawing/2014/chart" uri="{C3380CC4-5D6E-409C-BE32-E72D297353CC}">
                  <c16:uniqueId val="{00000019-7610-455C-9313-7D32D9176EF4}"/>
                </c:ext>
              </c:extLst>
            </c:dLbl>
            <c:dLbl>
              <c:idx val="11"/>
              <c:layout>
                <c:manualLayout>
                  <c:x val="-2.3872808682935264E-3"/>
                  <c:y val="3.0397199475107117E-2"/>
                </c:manualLayout>
              </c:layout>
              <c:tx>
                <c:rich>
                  <a:bodyPr/>
                  <a:lstStyle/>
                  <a:p>
                    <a:fld id="{BDCC620D-5083-4F10-9365-19AE86460D42}" type="CELLREF">
                      <a:rPr lang="en-US"/>
                      <a:pPr/>
                      <a:t>[CELLREF]</a:t>
                    </a:fld>
                    <a:endParaRPr lang="es-CL"/>
                  </a:p>
                </c:rich>
              </c:tx>
              <c:dLblPos val="ctr"/>
              <c:showLegendKey val="0"/>
              <c:showVal val="1"/>
              <c:showCatName val="0"/>
              <c:showSerName val="0"/>
              <c:showPercent val="0"/>
              <c:showBubbleSize val="0"/>
              <c:extLst>
                <c:ext xmlns:c15="http://schemas.microsoft.com/office/drawing/2012/chart" uri="{CE6537A1-D6FC-4f65-9D91-7224C49458BB}">
                  <c15:dlblFieldTable>
                    <c15:dlblFTEntry>
                      <c15:txfldGUID>{BDCC620D-5083-4F10-9365-19AE86460D42}</c15:txfldGUID>
                      <c15:f>Legislación!$M$8</c15:f>
                      <c15:dlblFieldTableCache>
                        <c:ptCount val="1"/>
                        <c:pt idx="0">
                          <c:v>51%</c:v>
                        </c:pt>
                      </c15:dlblFieldTableCache>
                    </c15:dlblFTEntry>
                  </c15:dlblFieldTable>
                  <c15:showDataLabelsRange val="0"/>
                </c:ext>
                <c:ext xmlns:c16="http://schemas.microsoft.com/office/drawing/2014/chart" uri="{C3380CC4-5D6E-409C-BE32-E72D297353CC}">
                  <c16:uniqueId val="{0000001A-7610-455C-9313-7D32D9176EF4}"/>
                </c:ext>
              </c:extLst>
            </c:dLbl>
            <c:dLbl>
              <c:idx val="12"/>
              <c:layout>
                <c:manualLayout>
                  <c:x val="4.7745617365868784E-3"/>
                  <c:y val="2.405313398973034E-5"/>
                </c:manualLayout>
              </c:layout>
              <c:tx>
                <c:rich>
                  <a:bodyPr/>
                  <a:lstStyle/>
                  <a:p>
                    <a:fld id="{C0F04871-C7DA-434A-AA95-6C3B266962AA}" type="CELLREF">
                      <a:rPr lang="en-US"/>
                      <a:pPr/>
                      <a:t>[CELLREF]</a:t>
                    </a:fld>
                    <a:endParaRPr lang="es-CL"/>
                  </a:p>
                </c:rich>
              </c:tx>
              <c:dLblPos val="ctr"/>
              <c:showLegendKey val="0"/>
              <c:showVal val="1"/>
              <c:showCatName val="0"/>
              <c:showSerName val="0"/>
              <c:showPercent val="0"/>
              <c:showBubbleSize val="0"/>
              <c:extLst>
                <c:ext xmlns:c15="http://schemas.microsoft.com/office/drawing/2012/chart" uri="{CE6537A1-D6FC-4f65-9D91-7224C49458BB}">
                  <c15:dlblFieldTable>
                    <c15:dlblFTEntry>
                      <c15:txfldGUID>{C0F04871-C7DA-434A-AA95-6C3B266962AA}</c15:txfldGUID>
                      <c15:f>Legislación!$N$8</c15:f>
                      <c15:dlblFieldTableCache>
                        <c:ptCount val="1"/>
                        <c:pt idx="0">
                          <c:v>42%</c:v>
                        </c:pt>
                      </c15:dlblFieldTableCache>
                    </c15:dlblFTEntry>
                  </c15:dlblFieldTable>
                  <c15:showDataLabelsRange val="0"/>
                </c:ext>
                <c:ext xmlns:c16="http://schemas.microsoft.com/office/drawing/2014/chart" uri="{C3380CC4-5D6E-409C-BE32-E72D297353CC}">
                  <c16:uniqueId val="{0000001B-7610-455C-9313-7D32D9176EF4}"/>
                </c:ext>
              </c:extLst>
            </c:dLbl>
            <c:dLbl>
              <c:idx val="13"/>
              <c:tx>
                <c:rich>
                  <a:bodyPr/>
                  <a:lstStyle/>
                  <a:p>
                    <a:r>
                      <a:rPr lang="en-US"/>
                      <a:t>19%</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C-7610-455C-9313-7D32D9176EF4}"/>
                </c:ext>
              </c:extLst>
            </c:dLbl>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mn-lt"/>
                    <a:ea typeface="+mn-ea"/>
                    <a:cs typeface="+mn-cs"/>
                  </a:defRPr>
                </a:pPr>
                <a:endParaRPr lang="es-C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Legislación!$B$1:$O$1</c:f>
              <c:strCach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 (p)</c:v>
                </c:pt>
              </c:strCache>
            </c:strRef>
          </c:cat>
          <c:val>
            <c:numRef>
              <c:f>Legislación!$B$3:$O$3</c:f>
              <c:numCache>
                <c:formatCode>#,##0</c:formatCode>
                <c:ptCount val="14"/>
                <c:pt idx="0">
                  <c:v>1500</c:v>
                </c:pt>
                <c:pt idx="1">
                  <c:v>1300</c:v>
                </c:pt>
                <c:pt idx="2">
                  <c:v>1500</c:v>
                </c:pt>
                <c:pt idx="3">
                  <c:v>0</c:v>
                </c:pt>
                <c:pt idx="4">
                  <c:v>1500</c:v>
                </c:pt>
                <c:pt idx="5">
                  <c:v>1500</c:v>
                </c:pt>
                <c:pt idx="6">
                  <c:v>2000</c:v>
                </c:pt>
                <c:pt idx="7">
                  <c:v>2000</c:v>
                </c:pt>
                <c:pt idx="8">
                  <c:v>2007</c:v>
                </c:pt>
                <c:pt idx="9">
                  <c:v>1501</c:v>
                </c:pt>
                <c:pt idx="10">
                  <c:v>5250</c:v>
                </c:pt>
                <c:pt idx="11">
                  <c:v>15754.31218629077</c:v>
                </c:pt>
                <c:pt idx="12">
                  <c:v>6000</c:v>
                </c:pt>
                <c:pt idx="13">
                  <c:v>3000</c:v>
                </c:pt>
              </c:numCache>
            </c:numRef>
          </c:val>
          <c:extLst>
            <c:ext xmlns:c16="http://schemas.microsoft.com/office/drawing/2014/chart" uri="{C3380CC4-5D6E-409C-BE32-E72D297353CC}">
              <c16:uniqueId val="{0000001D-7610-455C-9313-7D32D9176EF4}"/>
            </c:ext>
          </c:extLst>
        </c:ser>
        <c:ser>
          <c:idx val="2"/>
          <c:order val="2"/>
          <c:spPr>
            <a:solidFill>
              <a:schemeClr val="accent3"/>
            </a:solidFill>
            <a:ln>
              <a:noFill/>
            </a:ln>
            <a:effectLst/>
          </c:spPr>
          <c:invertIfNegative val="0"/>
          <c:dLbls>
            <c:delete val="1"/>
          </c:dLbls>
          <c:cat>
            <c:strRef>
              <c:f>Legislación!$B$1:$O$1</c:f>
              <c:strCach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 (p)</c:v>
                </c:pt>
              </c:strCache>
            </c:strRef>
          </c:cat>
          <c:val>
            <c:numRef>
              <c:f>Legislación!$O$7</c:f>
              <c:numCache>
                <c:formatCode>0%</c:formatCode>
                <c:ptCount val="1"/>
                <c:pt idx="0">
                  <c:v>0.81191222570532917</c:v>
                </c:pt>
              </c:numCache>
            </c:numRef>
          </c:val>
          <c:extLst>
            <c:ext xmlns:c16="http://schemas.microsoft.com/office/drawing/2014/chart" uri="{C3380CC4-5D6E-409C-BE32-E72D297353CC}">
              <c16:uniqueId val="{0000001E-7610-455C-9313-7D32D9176EF4}"/>
            </c:ext>
          </c:extLst>
        </c:ser>
        <c:ser>
          <c:idx val="3"/>
          <c:order val="3"/>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F-7610-455C-9313-7D32D9176EF4}"/>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Legislación!$B$1:$O$1</c:f>
              <c:strCach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 (p)</c:v>
                </c:pt>
              </c:strCache>
            </c:strRef>
          </c:cat>
          <c:val>
            <c:numRef>
              <c:f>Legislación!$O$8</c:f>
              <c:numCache>
                <c:formatCode>0%</c:formatCode>
                <c:ptCount val="1"/>
                <c:pt idx="0">
                  <c:v>0.18808777429467086</c:v>
                </c:pt>
              </c:numCache>
            </c:numRef>
          </c:val>
          <c:extLst>
            <c:ext xmlns:c16="http://schemas.microsoft.com/office/drawing/2014/chart" uri="{C3380CC4-5D6E-409C-BE32-E72D297353CC}">
              <c16:uniqueId val="{00000020-7610-455C-9313-7D32D9176EF4}"/>
            </c:ext>
          </c:extLst>
        </c:ser>
        <c:dLbls>
          <c:dLblPos val="ctr"/>
          <c:showLegendKey val="0"/>
          <c:showVal val="1"/>
          <c:showCatName val="0"/>
          <c:showSerName val="0"/>
          <c:showPercent val="0"/>
          <c:showBubbleSize val="0"/>
        </c:dLbls>
        <c:gapWidth val="13"/>
        <c:overlap val="100"/>
        <c:axId val="785987184"/>
        <c:axId val="785992384"/>
      </c:barChart>
      <c:catAx>
        <c:axId val="785987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CL"/>
          </a:p>
        </c:txPr>
        <c:crossAx val="785992384"/>
        <c:crosses val="autoZero"/>
        <c:auto val="1"/>
        <c:lblAlgn val="ctr"/>
        <c:lblOffset val="100"/>
        <c:noMultiLvlLbl val="0"/>
      </c:catAx>
      <c:valAx>
        <c:axId val="78599238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L"/>
          </a:p>
        </c:txPr>
        <c:crossAx val="785987184"/>
        <c:crosses val="autoZero"/>
        <c:crossBetween val="between"/>
      </c:valAx>
      <c:spPr>
        <a:noFill/>
        <a:ln>
          <a:noFill/>
        </a:ln>
        <a:effectLst/>
      </c:spPr>
    </c:plotArea>
    <c:legend>
      <c:legendPos val="t"/>
      <c:legendEntry>
        <c:idx val="2"/>
        <c:delete val="1"/>
      </c:legendEntry>
      <c:legendEntry>
        <c:idx val="3"/>
        <c:delete val="1"/>
      </c:legendEntry>
      <c:layout>
        <c:manualLayout>
          <c:xMode val="edge"/>
          <c:yMode val="edge"/>
          <c:x val="0.25148255781167173"/>
          <c:y val="4.960701907454642E-2"/>
          <c:w val="0.59871118652869382"/>
          <c:h val="5.983905780790427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100">
          <a:solidFill>
            <a:schemeClr val="tx1"/>
          </a:solidFill>
        </a:defRPr>
      </a:pPr>
      <a:endParaRPr lang="es-CL"/>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'non resident debt holdings'!$B$69</c:f>
              <c:strCache>
                <c:ptCount val="1"/>
                <c:pt idx="0">
                  <c:v>UF</c:v>
                </c:pt>
              </c:strCache>
            </c:strRef>
          </c:tx>
          <c:spPr>
            <a:solidFill>
              <a:srgbClr val="FF0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Helvetica Neue Medium (Cuerpo)"/>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'non resident debt holdings'!$C$68:$J$68</c:f>
              <c:numCache>
                <c:formatCode>General</c:formatCode>
                <c:ptCount val="8"/>
                <c:pt idx="0">
                  <c:v>2015</c:v>
                </c:pt>
                <c:pt idx="1">
                  <c:v>2016</c:v>
                </c:pt>
                <c:pt idx="2">
                  <c:v>2017</c:v>
                </c:pt>
                <c:pt idx="3">
                  <c:v>2018</c:v>
                </c:pt>
                <c:pt idx="4">
                  <c:v>2019</c:v>
                </c:pt>
                <c:pt idx="5">
                  <c:v>2020</c:v>
                </c:pt>
                <c:pt idx="6">
                  <c:v>2021</c:v>
                </c:pt>
                <c:pt idx="7">
                  <c:v>2022</c:v>
                </c:pt>
              </c:numCache>
            </c:numRef>
          </c:cat>
          <c:val>
            <c:numRef>
              <c:f>'non resident debt holdings'!$C$69:$J$69</c:f>
              <c:numCache>
                <c:formatCode>0%</c:formatCode>
                <c:ptCount val="8"/>
                <c:pt idx="0">
                  <c:v>5.445126248966102E-2</c:v>
                </c:pt>
                <c:pt idx="1">
                  <c:v>5.5138324621292034E-2</c:v>
                </c:pt>
                <c:pt idx="2">
                  <c:v>4.3560871287372203E-2</c:v>
                </c:pt>
                <c:pt idx="3">
                  <c:v>4.4037029995404695E-2</c:v>
                </c:pt>
                <c:pt idx="4">
                  <c:v>4.3778619415969895E-2</c:v>
                </c:pt>
                <c:pt idx="5">
                  <c:v>4.5567087898603809E-2</c:v>
                </c:pt>
                <c:pt idx="6">
                  <c:v>5.9268409568182551E-2</c:v>
                </c:pt>
                <c:pt idx="7">
                  <c:v>5.1223799038218221E-2</c:v>
                </c:pt>
              </c:numCache>
            </c:numRef>
          </c:val>
          <c:extLst>
            <c:ext xmlns:c16="http://schemas.microsoft.com/office/drawing/2014/chart" uri="{C3380CC4-5D6E-409C-BE32-E72D297353CC}">
              <c16:uniqueId val="{00000000-E1FF-4CCA-9BED-01E9110E215B}"/>
            </c:ext>
          </c:extLst>
        </c:ser>
        <c:ser>
          <c:idx val="2"/>
          <c:order val="2"/>
          <c:tx>
            <c:strRef>
              <c:f>'non resident debt holdings'!$B$70</c:f>
              <c:strCache>
                <c:ptCount val="1"/>
                <c:pt idx="0">
                  <c:v>CLP</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Helvetica Neue Medium (Cuerpo)"/>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'non resident debt holdings'!$C$68:$J$68</c:f>
              <c:numCache>
                <c:formatCode>General</c:formatCode>
                <c:ptCount val="8"/>
                <c:pt idx="0">
                  <c:v>2015</c:v>
                </c:pt>
                <c:pt idx="1">
                  <c:v>2016</c:v>
                </c:pt>
                <c:pt idx="2">
                  <c:v>2017</c:v>
                </c:pt>
                <c:pt idx="3">
                  <c:v>2018</c:v>
                </c:pt>
                <c:pt idx="4">
                  <c:v>2019</c:v>
                </c:pt>
                <c:pt idx="5">
                  <c:v>2020</c:v>
                </c:pt>
                <c:pt idx="6">
                  <c:v>2021</c:v>
                </c:pt>
                <c:pt idx="7">
                  <c:v>2022</c:v>
                </c:pt>
              </c:numCache>
            </c:numRef>
          </c:cat>
          <c:val>
            <c:numRef>
              <c:f>'non resident debt holdings'!$C$70:$J$70</c:f>
              <c:numCache>
                <c:formatCode>0%</c:formatCode>
                <c:ptCount val="8"/>
                <c:pt idx="0">
                  <c:v>3.8957641001384179E-2</c:v>
                </c:pt>
                <c:pt idx="1">
                  <c:v>3.8435484855941129E-2</c:v>
                </c:pt>
                <c:pt idx="2">
                  <c:v>0.18758345607802696</c:v>
                </c:pt>
                <c:pt idx="3">
                  <c:v>0.22878741229372859</c:v>
                </c:pt>
                <c:pt idx="4">
                  <c:v>0.25777779640166104</c:v>
                </c:pt>
                <c:pt idx="5">
                  <c:v>0.18486131609674639</c:v>
                </c:pt>
                <c:pt idx="6">
                  <c:v>0.18956133199754302</c:v>
                </c:pt>
                <c:pt idx="7">
                  <c:v>0.17227544052274521</c:v>
                </c:pt>
              </c:numCache>
            </c:numRef>
          </c:val>
          <c:extLst>
            <c:ext xmlns:c16="http://schemas.microsoft.com/office/drawing/2014/chart" uri="{C3380CC4-5D6E-409C-BE32-E72D297353CC}">
              <c16:uniqueId val="{00000001-E1FF-4CCA-9BED-01E9110E215B}"/>
            </c:ext>
          </c:extLst>
        </c:ser>
        <c:dLbls>
          <c:showLegendKey val="0"/>
          <c:showVal val="0"/>
          <c:showCatName val="0"/>
          <c:showSerName val="0"/>
          <c:showPercent val="0"/>
          <c:showBubbleSize val="0"/>
        </c:dLbls>
        <c:gapWidth val="8"/>
        <c:axId val="450438623"/>
        <c:axId val="450436543"/>
      </c:barChart>
      <c:lineChart>
        <c:grouping val="standard"/>
        <c:varyColors val="0"/>
        <c:ser>
          <c:idx val="1"/>
          <c:order val="1"/>
          <c:tx>
            <c:strRef>
              <c:f>'non resident debt holdings'!$B$71</c:f>
              <c:strCache>
                <c:ptCount val="1"/>
                <c:pt idx="0">
                  <c:v>Chile GBI-EM Index</c:v>
                </c:pt>
              </c:strCache>
            </c:strRef>
          </c:tx>
          <c:spPr>
            <a:ln w="28575" cap="rnd">
              <a:solidFill>
                <a:schemeClr val="accent2"/>
              </a:solidFill>
              <a:round/>
            </a:ln>
            <a:effectLst/>
          </c:spPr>
          <c:marker>
            <c:symbol val="square"/>
            <c:size val="5"/>
            <c:spPr>
              <a:solidFill>
                <a:srgbClr val="FF0000"/>
              </a:solidFill>
              <a:ln w="9525">
                <a:solidFill>
                  <a:srgbClr val="FF0000"/>
                </a:solidFill>
              </a:ln>
              <a:effectLst/>
            </c:spPr>
          </c:marker>
          <c:dLbls>
            <c:dLbl>
              <c:idx val="0"/>
              <c:layout>
                <c:manualLayout>
                  <c:x val="-4.0271744662403304E-2"/>
                  <c:y val="-0.1017588120309921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34-47E1-B770-0AD9248CF99C}"/>
                </c:ext>
              </c:extLst>
            </c:dLbl>
            <c:dLbl>
              <c:idx val="1"/>
              <c:layout>
                <c:manualLayout>
                  <c:x val="-6.0365688685210916E-2"/>
                  <c:y val="-9.8610817105460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34-47E1-B770-0AD9248CF99C}"/>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Helvetica Neue Medium (Cuerpo)"/>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'non resident debt holdings'!$C$68:$J$68</c:f>
              <c:numCache>
                <c:formatCode>General</c:formatCode>
                <c:ptCount val="8"/>
                <c:pt idx="0">
                  <c:v>2015</c:v>
                </c:pt>
                <c:pt idx="1">
                  <c:v>2016</c:v>
                </c:pt>
                <c:pt idx="2">
                  <c:v>2017</c:v>
                </c:pt>
                <c:pt idx="3">
                  <c:v>2018</c:v>
                </c:pt>
                <c:pt idx="4">
                  <c:v>2019</c:v>
                </c:pt>
                <c:pt idx="5">
                  <c:v>2020</c:v>
                </c:pt>
                <c:pt idx="6">
                  <c:v>2021</c:v>
                </c:pt>
                <c:pt idx="7">
                  <c:v>2022</c:v>
                </c:pt>
              </c:numCache>
            </c:numRef>
          </c:cat>
          <c:val>
            <c:numRef>
              <c:f>'non resident debt holdings'!$C$71:$J$71</c:f>
              <c:numCache>
                <c:formatCode>0.0%</c:formatCode>
                <c:ptCount val="8"/>
                <c:pt idx="0">
                  <c:v>1E-3</c:v>
                </c:pt>
                <c:pt idx="1">
                  <c:v>1E-3</c:v>
                </c:pt>
                <c:pt idx="2">
                  <c:v>2.3800000000000002E-2</c:v>
                </c:pt>
                <c:pt idx="3">
                  <c:v>3.15E-2</c:v>
                </c:pt>
                <c:pt idx="4">
                  <c:v>2.69E-2</c:v>
                </c:pt>
                <c:pt idx="5">
                  <c:v>2.6200000000000001E-2</c:v>
                </c:pt>
                <c:pt idx="6">
                  <c:v>1.9900000000000001E-2</c:v>
                </c:pt>
                <c:pt idx="7">
                  <c:v>2.1899999999999999E-2</c:v>
                </c:pt>
              </c:numCache>
            </c:numRef>
          </c:val>
          <c:smooth val="0"/>
          <c:extLst>
            <c:ext xmlns:c16="http://schemas.microsoft.com/office/drawing/2014/chart" uri="{C3380CC4-5D6E-409C-BE32-E72D297353CC}">
              <c16:uniqueId val="{00000002-E1FF-4CCA-9BED-01E9110E215B}"/>
            </c:ext>
          </c:extLst>
        </c:ser>
        <c:dLbls>
          <c:showLegendKey val="0"/>
          <c:showVal val="0"/>
          <c:showCatName val="0"/>
          <c:showSerName val="0"/>
          <c:showPercent val="0"/>
          <c:showBubbleSize val="0"/>
        </c:dLbls>
        <c:marker val="1"/>
        <c:smooth val="0"/>
        <c:axId val="990289391"/>
        <c:axId val="990281903"/>
      </c:lineChart>
      <c:catAx>
        <c:axId val="450438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Helvetica Neue Medium (Cuerpo)"/>
                <a:ea typeface="+mn-ea"/>
                <a:cs typeface="+mn-cs"/>
              </a:defRPr>
            </a:pPr>
            <a:endParaRPr lang="es-CL"/>
          </a:p>
        </c:txPr>
        <c:crossAx val="450436543"/>
        <c:crosses val="autoZero"/>
        <c:auto val="1"/>
        <c:lblAlgn val="ctr"/>
        <c:lblOffset val="100"/>
        <c:noMultiLvlLbl val="0"/>
      </c:catAx>
      <c:valAx>
        <c:axId val="450436543"/>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Helvetica Neue Medium (Cuerpo)"/>
                <a:ea typeface="+mn-ea"/>
                <a:cs typeface="+mn-cs"/>
              </a:defRPr>
            </a:pPr>
            <a:endParaRPr lang="es-CL"/>
          </a:p>
        </c:txPr>
        <c:crossAx val="450438623"/>
        <c:crosses val="autoZero"/>
        <c:crossBetween val="between"/>
      </c:valAx>
      <c:valAx>
        <c:axId val="990281903"/>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Helvetica Neue Medium (Cuerpo)"/>
                <a:ea typeface="+mn-ea"/>
                <a:cs typeface="+mn-cs"/>
              </a:defRPr>
            </a:pPr>
            <a:endParaRPr lang="es-CL"/>
          </a:p>
        </c:txPr>
        <c:crossAx val="990289391"/>
        <c:crosses val="max"/>
        <c:crossBetween val="between"/>
      </c:valAx>
      <c:catAx>
        <c:axId val="990289391"/>
        <c:scaling>
          <c:orientation val="minMax"/>
        </c:scaling>
        <c:delete val="1"/>
        <c:axPos val="b"/>
        <c:numFmt formatCode="General" sourceLinked="1"/>
        <c:majorTickMark val="out"/>
        <c:minorTickMark val="none"/>
        <c:tickLblPos val="nextTo"/>
        <c:crossAx val="99028190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Helvetica Neue Medium (Cuerpo)"/>
              <a:ea typeface="+mn-ea"/>
              <a:cs typeface="+mn-cs"/>
            </a:defRPr>
          </a:pPr>
          <a:endParaRPr lang="es-CL"/>
        </a:p>
      </c:txPr>
    </c:legend>
    <c:plotVisOnly val="1"/>
    <c:dispBlanksAs val="gap"/>
    <c:showDLblsOverMax val="0"/>
  </c:chart>
  <c:spPr>
    <a:noFill/>
    <a:ln>
      <a:noFill/>
    </a:ln>
    <a:effectLst/>
  </c:spPr>
  <c:txPr>
    <a:bodyPr/>
    <a:lstStyle/>
    <a:p>
      <a:pPr>
        <a:defRPr sz="1100">
          <a:latin typeface="Helvetica Neue Medium (Cuerpo)"/>
        </a:defRPr>
      </a:pPr>
      <a:endParaRPr lang="es-C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'flujo ESG'!$C$4</c:f>
              <c:strCache>
                <c:ptCount val="1"/>
                <c:pt idx="0">
                  <c:v>No ESG</c:v>
                </c:pt>
              </c:strCache>
            </c:strRef>
          </c:tx>
          <c:spPr>
            <a:solidFill>
              <a:schemeClr val="bg2"/>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gobCL" panose="02000603050000020004"/>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'flujo ESG'!$B$5:$B$9</c:f>
              <c:strCache>
                <c:ptCount val="5"/>
                <c:pt idx="0">
                  <c:v>2019</c:v>
                </c:pt>
                <c:pt idx="1">
                  <c:v>2020</c:v>
                </c:pt>
                <c:pt idx="2">
                  <c:v>2021</c:v>
                </c:pt>
                <c:pt idx="3">
                  <c:v>2022</c:v>
                </c:pt>
                <c:pt idx="4">
                  <c:v>2023 (e)</c:v>
                </c:pt>
              </c:strCache>
            </c:strRef>
          </c:cat>
          <c:val>
            <c:numRef>
              <c:f>'flujo ESG'!$C$5:$C$9</c:f>
              <c:numCache>
                <c:formatCode>General</c:formatCode>
                <c:ptCount val="5"/>
                <c:pt idx="0">
                  <c:v>7</c:v>
                </c:pt>
                <c:pt idx="1">
                  <c:v>7</c:v>
                </c:pt>
                <c:pt idx="2">
                  <c:v>10</c:v>
                </c:pt>
                <c:pt idx="3">
                  <c:v>7</c:v>
                </c:pt>
                <c:pt idx="4">
                  <c:v>5</c:v>
                </c:pt>
              </c:numCache>
            </c:numRef>
          </c:val>
          <c:extLst>
            <c:ext xmlns:c16="http://schemas.microsoft.com/office/drawing/2014/chart" uri="{C3380CC4-5D6E-409C-BE32-E72D297353CC}">
              <c16:uniqueId val="{00000000-8190-4BBF-9636-1F9F5B4404C0}"/>
            </c:ext>
          </c:extLst>
        </c:ser>
        <c:ser>
          <c:idx val="1"/>
          <c:order val="1"/>
          <c:tx>
            <c:strRef>
              <c:f>'flujo ESG'!$D$4</c:f>
              <c:strCache>
                <c:ptCount val="1"/>
                <c:pt idx="0">
                  <c:v>Green</c:v>
                </c:pt>
              </c:strCache>
            </c:strRef>
          </c:tx>
          <c:spPr>
            <a:solidFill>
              <a:srgbClr val="1A7842"/>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gobCL" panose="02000603050000020004"/>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'flujo ESG'!$B$5:$B$9</c:f>
              <c:strCache>
                <c:ptCount val="5"/>
                <c:pt idx="0">
                  <c:v>2019</c:v>
                </c:pt>
                <c:pt idx="1">
                  <c:v>2020</c:v>
                </c:pt>
                <c:pt idx="2">
                  <c:v>2021</c:v>
                </c:pt>
                <c:pt idx="3">
                  <c:v>2022</c:v>
                </c:pt>
                <c:pt idx="4">
                  <c:v>2023 (e)</c:v>
                </c:pt>
              </c:strCache>
            </c:strRef>
          </c:cat>
          <c:val>
            <c:numRef>
              <c:f>'flujo ESG'!$D$5:$D$9</c:f>
              <c:numCache>
                <c:formatCode>General</c:formatCode>
                <c:ptCount val="5"/>
                <c:pt idx="0">
                  <c:v>2</c:v>
                </c:pt>
                <c:pt idx="1">
                  <c:v>4</c:v>
                </c:pt>
                <c:pt idx="2">
                  <c:v>1</c:v>
                </c:pt>
              </c:numCache>
            </c:numRef>
          </c:val>
          <c:extLst>
            <c:ext xmlns:c16="http://schemas.microsoft.com/office/drawing/2014/chart" uri="{C3380CC4-5D6E-409C-BE32-E72D297353CC}">
              <c16:uniqueId val="{00000001-8190-4BBF-9636-1F9F5B4404C0}"/>
            </c:ext>
          </c:extLst>
        </c:ser>
        <c:ser>
          <c:idx val="2"/>
          <c:order val="2"/>
          <c:tx>
            <c:strRef>
              <c:f>'flujo ESG'!$E$4</c:f>
              <c:strCache>
                <c:ptCount val="1"/>
                <c:pt idx="0">
                  <c:v>Social</c:v>
                </c:pt>
              </c:strCache>
            </c:strRef>
          </c:tx>
          <c:spPr>
            <a:solidFill>
              <a:srgbClr val="C00000"/>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'flujo ESG'!$B$5:$B$9</c:f>
              <c:strCache>
                <c:ptCount val="5"/>
                <c:pt idx="0">
                  <c:v>2019</c:v>
                </c:pt>
                <c:pt idx="1">
                  <c:v>2020</c:v>
                </c:pt>
                <c:pt idx="2">
                  <c:v>2021</c:v>
                </c:pt>
                <c:pt idx="3">
                  <c:v>2022</c:v>
                </c:pt>
                <c:pt idx="4">
                  <c:v>2023 (e)</c:v>
                </c:pt>
              </c:strCache>
            </c:strRef>
          </c:cat>
          <c:val>
            <c:numRef>
              <c:f>'flujo ESG'!$E$5:$E$9</c:f>
              <c:numCache>
                <c:formatCode>General</c:formatCode>
                <c:ptCount val="5"/>
                <c:pt idx="1">
                  <c:v>2</c:v>
                </c:pt>
                <c:pt idx="2">
                  <c:v>16</c:v>
                </c:pt>
                <c:pt idx="4">
                  <c:v>3</c:v>
                </c:pt>
              </c:numCache>
            </c:numRef>
          </c:val>
          <c:extLst>
            <c:ext xmlns:c16="http://schemas.microsoft.com/office/drawing/2014/chart" uri="{C3380CC4-5D6E-409C-BE32-E72D297353CC}">
              <c16:uniqueId val="{00000002-8190-4BBF-9636-1F9F5B4404C0}"/>
            </c:ext>
          </c:extLst>
        </c:ser>
        <c:ser>
          <c:idx val="3"/>
          <c:order val="3"/>
          <c:tx>
            <c:strRef>
              <c:f>'flujo ESG'!$F$4</c:f>
              <c:strCache>
                <c:ptCount val="1"/>
                <c:pt idx="0">
                  <c:v>Sustainable</c:v>
                </c:pt>
              </c:strCache>
            </c:strRef>
          </c:tx>
          <c:spPr>
            <a:solidFill>
              <a:srgbClr val="93D500"/>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gobCL" panose="02000603050000020004"/>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'flujo ESG'!$B$5:$B$9</c:f>
              <c:strCache>
                <c:ptCount val="5"/>
                <c:pt idx="0">
                  <c:v>2019</c:v>
                </c:pt>
                <c:pt idx="1">
                  <c:v>2020</c:v>
                </c:pt>
                <c:pt idx="2">
                  <c:v>2021</c:v>
                </c:pt>
                <c:pt idx="3">
                  <c:v>2022</c:v>
                </c:pt>
                <c:pt idx="4">
                  <c:v>2023 (e)</c:v>
                </c:pt>
              </c:strCache>
            </c:strRef>
          </c:cat>
          <c:val>
            <c:numRef>
              <c:f>'flujo ESG'!$F$5:$F$9</c:f>
              <c:numCache>
                <c:formatCode>General</c:formatCode>
                <c:ptCount val="5"/>
                <c:pt idx="2">
                  <c:v>2</c:v>
                </c:pt>
                <c:pt idx="3">
                  <c:v>6</c:v>
                </c:pt>
              </c:numCache>
            </c:numRef>
          </c:val>
          <c:extLst>
            <c:ext xmlns:c16="http://schemas.microsoft.com/office/drawing/2014/chart" uri="{C3380CC4-5D6E-409C-BE32-E72D297353CC}">
              <c16:uniqueId val="{00000003-8190-4BBF-9636-1F9F5B4404C0}"/>
            </c:ext>
          </c:extLst>
        </c:ser>
        <c:ser>
          <c:idx val="4"/>
          <c:order val="4"/>
          <c:tx>
            <c:strRef>
              <c:f>'flujo ESG'!$G$4</c:f>
              <c:strCache>
                <c:ptCount val="1"/>
                <c:pt idx="0">
                  <c:v>SLB</c:v>
                </c:pt>
              </c:strCache>
            </c:strRef>
          </c:tx>
          <c:spPr>
            <a:solidFill>
              <a:srgbClr val="C984DC"/>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gobCL" panose="02000603050000020004"/>
                    <a:ea typeface="+mn-ea"/>
                    <a:cs typeface="+mn-cs"/>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'flujo ESG'!$B$5:$B$9</c:f>
              <c:strCache>
                <c:ptCount val="5"/>
                <c:pt idx="0">
                  <c:v>2019</c:v>
                </c:pt>
                <c:pt idx="1">
                  <c:v>2020</c:v>
                </c:pt>
                <c:pt idx="2">
                  <c:v>2021</c:v>
                </c:pt>
                <c:pt idx="3">
                  <c:v>2022</c:v>
                </c:pt>
                <c:pt idx="4">
                  <c:v>2023 (e)</c:v>
                </c:pt>
              </c:strCache>
            </c:strRef>
          </c:cat>
          <c:val>
            <c:numRef>
              <c:f>'flujo ESG'!$G$5:$G$9</c:f>
              <c:numCache>
                <c:formatCode>General</c:formatCode>
                <c:ptCount val="5"/>
                <c:pt idx="3">
                  <c:v>2</c:v>
                </c:pt>
                <c:pt idx="4">
                  <c:v>7.95</c:v>
                </c:pt>
              </c:numCache>
            </c:numRef>
          </c:val>
          <c:extLst>
            <c:ext xmlns:c16="http://schemas.microsoft.com/office/drawing/2014/chart" uri="{C3380CC4-5D6E-409C-BE32-E72D297353CC}">
              <c16:uniqueId val="{00000004-8190-4BBF-9636-1F9F5B4404C0}"/>
            </c:ext>
          </c:extLst>
        </c:ser>
        <c:dLbls>
          <c:dLblPos val="ctr"/>
          <c:showLegendKey val="0"/>
          <c:showVal val="1"/>
          <c:showCatName val="0"/>
          <c:showSerName val="0"/>
          <c:showPercent val="0"/>
          <c:showBubbleSize val="0"/>
        </c:dLbls>
        <c:gapWidth val="150"/>
        <c:overlap val="100"/>
        <c:axId val="1406548128"/>
        <c:axId val="1406550624"/>
      </c:barChart>
      <c:catAx>
        <c:axId val="1406548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s-CL"/>
          </a:p>
        </c:txPr>
        <c:crossAx val="1406550624"/>
        <c:crosses val="autoZero"/>
        <c:auto val="1"/>
        <c:lblAlgn val="ctr"/>
        <c:lblOffset val="100"/>
        <c:noMultiLvlLbl val="0"/>
      </c:catAx>
      <c:valAx>
        <c:axId val="1406550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L"/>
          </a:p>
        </c:txPr>
        <c:crossAx val="1406548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Marcador de fecha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CD2963C6-2B57-4EB9-ABA9-00F92852577E}" type="datetimeFigureOut">
              <a:rPr lang="en-US" smtClean="0"/>
              <a:t>11/9/2023</a:t>
            </a:fld>
            <a:endParaRPr lang="en-US"/>
          </a:p>
        </p:txBody>
      </p:sp>
      <p:sp>
        <p:nvSpPr>
          <p:cNvPr id="4" name="Marcador de imagen de diapositiva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Marcador de notas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1BA1044-0A56-495C-9243-BB1D23EEAE44}" type="slidenum">
              <a:rPr lang="en-US" smtClean="0"/>
              <a:t>‹Nº›</a:t>
            </a:fld>
            <a:endParaRPr lang="en-US"/>
          </a:p>
        </p:txBody>
      </p:sp>
    </p:spTree>
    <p:extLst>
      <p:ext uri="{BB962C8B-B14F-4D97-AF65-F5344CB8AC3E}">
        <p14:creationId xmlns:p14="http://schemas.microsoft.com/office/powerpoint/2010/main" val="3122018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1163638"/>
            <a:ext cx="5584825" cy="3141662"/>
          </a:xfrm>
        </p:spPr>
      </p:sp>
      <p:sp>
        <p:nvSpPr>
          <p:cNvPr id="3" name="Marcador de notas 2"/>
          <p:cNvSpPr>
            <a:spLocks noGrp="1"/>
          </p:cNvSpPr>
          <p:nvPr>
            <p:ph type="body" idx="1"/>
          </p:nvPr>
        </p:nvSpPr>
        <p:spPr/>
        <p:txBody>
          <a:bodyPr/>
          <a:lstStyle/>
          <a:p>
            <a:pPr marL="0" indent="0" algn="just" defTabSz="933237">
              <a:buFont typeface="Arial" panose="020B0604020202020204" pitchFamily="34" charset="0"/>
              <a:buNone/>
              <a:defRPr/>
            </a:pPr>
            <a:endParaRPr lang="en-US" sz="1800">
              <a:solidFill>
                <a:srgbClr val="000000"/>
              </a:solidFill>
              <a:latin typeface="gobCL" panose="02000603050000020004"/>
            </a:endParaRPr>
          </a:p>
        </p:txBody>
      </p:sp>
      <p:sp>
        <p:nvSpPr>
          <p:cNvPr id="4" name="Marcador de número de diapositiva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C1BA1044-0A56-495C-9243-BB1D23EEAE4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0710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pPr defTabSz="952462">
              <a:defRPr/>
            </a:pPr>
            <a:fld id="{C1BA1044-0A56-495C-9243-BB1D23EEAE44}" type="slidenum">
              <a:rPr lang="en-US">
                <a:solidFill>
                  <a:prstClr val="black"/>
                </a:solidFill>
                <a:latin typeface="Calibri" panose="020F0502020204030204"/>
              </a:rPr>
              <a:pPr defTabSz="952462">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2973346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pPr defTabSz="952462">
              <a:defRPr/>
            </a:pPr>
            <a:fld id="{C1BA1044-0A56-495C-9243-BB1D23EEAE44}" type="slidenum">
              <a:rPr lang="en-US">
                <a:solidFill>
                  <a:prstClr val="black"/>
                </a:solidFill>
                <a:latin typeface="Calibri" panose="020F0502020204030204"/>
              </a:rPr>
              <a:pPr defTabSz="952462">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2973346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5"/>
          </p:nvPr>
        </p:nvSpPr>
        <p:spPr/>
        <p:txBody>
          <a:bodyPr/>
          <a:lstStyle/>
          <a:p>
            <a:pPr defTabSz="952462">
              <a:defRPr/>
            </a:pPr>
            <a:fld id="{C1BA1044-0A56-495C-9243-BB1D23EEAE44}" type="slidenum">
              <a:rPr lang="en-US">
                <a:solidFill>
                  <a:prstClr val="black"/>
                </a:solidFill>
                <a:latin typeface="Calibri" panose="020F0502020204030204"/>
              </a:rPr>
              <a:pPr defTabSz="952462">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40473898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8.emf"/><Relationship Id="rId4" Type="http://schemas.openxmlformats.org/officeDocument/2006/relationships/oleObject" Target="../embeddings/oleObject1.bin"/></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F18162-029D-8E8C-91B7-9647ACD49373}"/>
              </a:ext>
            </a:extLst>
          </p:cNvPr>
          <p:cNvSpPr>
            <a:spLocks noGrp="1"/>
          </p:cNvSpPr>
          <p:nvPr>
            <p:ph type="ctrTitle"/>
          </p:nvPr>
        </p:nvSpPr>
        <p:spPr>
          <a:xfrm>
            <a:off x="1524000" y="1122363"/>
            <a:ext cx="9144000" cy="2387600"/>
          </a:xfrm>
          <a:prstGeom prst="rect">
            <a:avLst/>
          </a:prstGeom>
        </p:spPr>
        <p:txBody>
          <a:bodyPr anchor="b"/>
          <a:lstStyle>
            <a:lvl1pPr algn="ctr">
              <a:defRPr sz="6000" b="1">
                <a:latin typeface="Museo Sans 900" panose="02000000000000000000"/>
              </a:defRPr>
            </a:lvl1pPr>
          </a:lstStyle>
          <a:p>
            <a:r>
              <a:rPr lang="es-MX"/>
              <a:t>Haz clic para modificar el estilo de título del patrón</a:t>
            </a:r>
            <a:endParaRPr lang="es-CL"/>
          </a:p>
        </p:txBody>
      </p:sp>
      <p:sp>
        <p:nvSpPr>
          <p:cNvPr id="3" name="Subtítulo 2">
            <a:extLst>
              <a:ext uri="{FF2B5EF4-FFF2-40B4-BE49-F238E27FC236}">
                <a16:creationId xmlns:a16="http://schemas.microsoft.com/office/drawing/2014/main" id="{B88C8644-A96F-FDF3-616D-7BE4436B7C9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a:latin typeface="Museo Sans 900" panose="0200000000000000000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L"/>
          </a:p>
        </p:txBody>
      </p:sp>
      <p:pic>
        <p:nvPicPr>
          <p:cNvPr id="14" name="Imagen 13">
            <a:extLst>
              <a:ext uri="{FF2B5EF4-FFF2-40B4-BE49-F238E27FC236}">
                <a16:creationId xmlns:a16="http://schemas.microsoft.com/office/drawing/2014/main" id="{1593D041-3866-E04E-6F99-58B8109DB14F}"/>
              </a:ext>
            </a:extLst>
          </p:cNvPr>
          <p:cNvPicPr>
            <a:picLocks noChangeAspect="1"/>
          </p:cNvPicPr>
          <p:nvPr/>
        </p:nvPicPr>
        <p:blipFill>
          <a:blip r:embed="rId3"/>
          <a:stretch>
            <a:fillRect/>
          </a:stretch>
        </p:blipFill>
        <p:spPr>
          <a:xfrm>
            <a:off x="244022" y="6132513"/>
            <a:ext cx="1981372" cy="725487"/>
          </a:xfrm>
          <a:prstGeom prst="rect">
            <a:avLst/>
          </a:prstGeom>
        </p:spPr>
      </p:pic>
      <p:pic>
        <p:nvPicPr>
          <p:cNvPr id="6" name="Imagen 5">
            <a:extLst>
              <a:ext uri="{FF2B5EF4-FFF2-40B4-BE49-F238E27FC236}">
                <a16:creationId xmlns:a16="http://schemas.microsoft.com/office/drawing/2014/main" id="{E20C9DBE-824B-2B7B-CD17-07A45692C6D5}"/>
              </a:ext>
            </a:extLst>
          </p:cNvPr>
          <p:cNvPicPr>
            <a:picLocks noChangeAspect="1"/>
          </p:cNvPicPr>
          <p:nvPr/>
        </p:nvPicPr>
        <p:blipFill>
          <a:blip r:embed="rId4"/>
          <a:stretch>
            <a:fillRect/>
          </a:stretch>
        </p:blipFill>
        <p:spPr>
          <a:xfrm>
            <a:off x="10926649" y="19991"/>
            <a:ext cx="1265350" cy="1265350"/>
          </a:xfrm>
          <a:prstGeom prst="rect">
            <a:avLst/>
          </a:prstGeom>
        </p:spPr>
      </p:pic>
    </p:spTree>
    <p:extLst>
      <p:ext uri="{BB962C8B-B14F-4D97-AF65-F5344CB8AC3E}">
        <p14:creationId xmlns:p14="http://schemas.microsoft.com/office/powerpoint/2010/main" val="3880296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5F976-A0DA-D640-0835-F86A7C424201}"/>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53653847-271C-2449-EF19-771416BECBAF}"/>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C40B7867-D086-2A97-EF8E-EEFA000553A0}"/>
              </a:ext>
            </a:extLst>
          </p:cNvPr>
          <p:cNvSpPr>
            <a:spLocks noGrp="1"/>
          </p:cNvSpPr>
          <p:nvPr>
            <p:ph type="dt" sz="half" idx="10"/>
          </p:nvPr>
        </p:nvSpPr>
        <p:spPr/>
        <p:txBody>
          <a:bodyPr/>
          <a:lstStyle/>
          <a:p>
            <a:fld id="{A1F300FD-C91D-3241-B3EB-7CB395ACBAE7}" type="datetimeFigureOut">
              <a:rPr lang="es-CL" smtClean="0"/>
              <a:t>09-11-2023</a:t>
            </a:fld>
            <a:endParaRPr lang="es-CL"/>
          </a:p>
        </p:txBody>
      </p:sp>
      <p:sp>
        <p:nvSpPr>
          <p:cNvPr id="5" name="Marcador de pie de página 4">
            <a:extLst>
              <a:ext uri="{FF2B5EF4-FFF2-40B4-BE49-F238E27FC236}">
                <a16:creationId xmlns:a16="http://schemas.microsoft.com/office/drawing/2014/main" id="{46527486-D9D3-F527-24B9-DBEAF0D7AB35}"/>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F3F470D8-9BEE-DE79-5F50-2CFEF588B030}"/>
              </a:ext>
            </a:extLst>
          </p:cNvPr>
          <p:cNvSpPr>
            <a:spLocks noGrp="1"/>
          </p:cNvSpPr>
          <p:nvPr>
            <p:ph type="sldNum" sz="quarter" idx="12"/>
          </p:nvPr>
        </p:nvSpPr>
        <p:spPr/>
        <p:txBody>
          <a:bodyPr/>
          <a:lstStyle/>
          <a:p>
            <a:fld id="{8A396053-29B5-254E-97AE-D5D963ADCF47}" type="slidenum">
              <a:rPr lang="es-CL" smtClean="0"/>
              <a:t>‹Nº›</a:t>
            </a:fld>
            <a:endParaRPr lang="es-CL"/>
          </a:p>
        </p:txBody>
      </p:sp>
    </p:spTree>
    <p:extLst>
      <p:ext uri="{BB962C8B-B14F-4D97-AF65-F5344CB8AC3E}">
        <p14:creationId xmlns:p14="http://schemas.microsoft.com/office/powerpoint/2010/main" val="1361789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524000" y="1122363"/>
            <a:ext cx="9144000" cy="2387600"/>
          </a:xfrm>
          <a:prstGeom prst="rect">
            <a:avLst/>
          </a:prstGeom>
        </p:spPr>
        <p:txBody>
          <a:bodyPr anchor="b"/>
          <a:lstStyle>
            <a:lvl1pPr algn="ctr">
              <a:defRPr sz="6000" b="1">
                <a:latin typeface="Museo Sans 900" panose="02000000000000000000"/>
              </a:defRPr>
            </a:lvl1pPr>
          </a:lstStyle>
          <a:p>
            <a:r>
              <a:rPr lang="es-MX"/>
              <a:t>Haz clic para modificar el estilo de título del patrón</a:t>
            </a:r>
            <a:endParaRPr lang="es-CL"/>
          </a:p>
        </p:txBody>
      </p:sp>
      <p:sp>
        <p:nvSpPr>
          <p:cNvPr id="3" name="Subtítulo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1">
                <a:latin typeface="Museo Sans 900" panose="0200000000000000000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L"/>
          </a:p>
        </p:txBody>
      </p:sp>
      <p:pic>
        <p:nvPicPr>
          <p:cNvPr id="14" name="Imagen 13"/>
          <p:cNvPicPr>
            <a:picLocks noChangeAspect="1"/>
          </p:cNvPicPr>
          <p:nvPr/>
        </p:nvPicPr>
        <p:blipFill>
          <a:blip r:embed="rId3"/>
          <a:stretch>
            <a:fillRect/>
          </a:stretch>
        </p:blipFill>
        <p:spPr>
          <a:xfrm>
            <a:off x="244022" y="6132513"/>
            <a:ext cx="1981372" cy="725487"/>
          </a:xfrm>
          <a:prstGeom prst="rect">
            <a:avLst/>
          </a:prstGeom>
        </p:spPr>
      </p:pic>
      <p:pic>
        <p:nvPicPr>
          <p:cNvPr id="6" name="Imagen 5"/>
          <p:cNvPicPr>
            <a:picLocks noChangeAspect="1"/>
          </p:cNvPicPr>
          <p:nvPr/>
        </p:nvPicPr>
        <p:blipFill>
          <a:blip r:embed="rId4"/>
          <a:stretch>
            <a:fillRect/>
          </a:stretch>
        </p:blipFill>
        <p:spPr>
          <a:xfrm>
            <a:off x="10438614" y="97624"/>
            <a:ext cx="1753386" cy="1753386"/>
          </a:xfrm>
          <a:prstGeom prst="rect">
            <a:avLst/>
          </a:prstGeom>
        </p:spPr>
      </p:pic>
    </p:spTree>
    <p:extLst>
      <p:ext uri="{BB962C8B-B14F-4D97-AF65-F5344CB8AC3E}">
        <p14:creationId xmlns:p14="http://schemas.microsoft.com/office/powerpoint/2010/main" val="4283596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0443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10416620" y="6098301"/>
            <a:ext cx="1756528" cy="488329"/>
          </a:xfrm>
          <a:prstGeom prst="rect">
            <a:avLst/>
          </a:prstGeom>
        </p:spPr>
      </p:pic>
    </p:spTree>
    <p:extLst>
      <p:ext uri="{BB962C8B-B14F-4D97-AF65-F5344CB8AC3E}">
        <p14:creationId xmlns:p14="http://schemas.microsoft.com/office/powerpoint/2010/main" val="3922999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srcRect l="74994" t="80542" r="17255" b="12509"/>
          <a:stretch>
            <a:fillRect/>
          </a:stretch>
        </p:blipFill>
        <p:spPr>
          <a:xfrm>
            <a:off x="11070015" y="6033154"/>
            <a:ext cx="1121985" cy="546755"/>
          </a:xfrm>
          <a:prstGeom prst="rect">
            <a:avLst/>
          </a:prstGeom>
        </p:spPr>
      </p:pic>
    </p:spTree>
    <p:extLst>
      <p:ext uri="{BB962C8B-B14F-4D97-AF65-F5344CB8AC3E}">
        <p14:creationId xmlns:p14="http://schemas.microsoft.com/office/powerpoint/2010/main" val="3808800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6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10642863" y="6071762"/>
            <a:ext cx="1549137" cy="499986"/>
          </a:xfrm>
          <a:prstGeom prst="rect">
            <a:avLst/>
          </a:prstGeom>
        </p:spPr>
      </p:pic>
    </p:spTree>
    <p:extLst>
      <p:ext uri="{BB962C8B-B14F-4D97-AF65-F5344CB8AC3E}">
        <p14:creationId xmlns:p14="http://schemas.microsoft.com/office/powerpoint/2010/main" val="3311029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10576875" y="6014603"/>
            <a:ext cx="1615125" cy="562811"/>
          </a:xfrm>
          <a:prstGeom prst="rect">
            <a:avLst/>
          </a:prstGeom>
        </p:spPr>
      </p:pic>
    </p:spTree>
    <p:extLst>
      <p:ext uri="{BB962C8B-B14F-4D97-AF65-F5344CB8AC3E}">
        <p14:creationId xmlns:p14="http://schemas.microsoft.com/office/powerpoint/2010/main" val="1240355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srcRect b="13344"/>
          <a:stretch>
            <a:fillRect/>
          </a:stretch>
        </p:blipFill>
        <p:spPr>
          <a:xfrm>
            <a:off x="10567447" y="5983340"/>
            <a:ext cx="1624553" cy="589848"/>
          </a:xfrm>
          <a:prstGeom prst="rect">
            <a:avLst/>
          </a:prstGeom>
        </p:spPr>
      </p:pic>
    </p:spTree>
    <p:extLst>
      <p:ext uri="{BB962C8B-B14F-4D97-AF65-F5344CB8AC3E}">
        <p14:creationId xmlns:p14="http://schemas.microsoft.com/office/powerpoint/2010/main" val="3000548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5527631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Título y subtítulo">
    <p:spTree>
      <p:nvGrpSpPr>
        <p:cNvPr id="1" name=""/>
        <p:cNvGrpSpPr/>
        <p:nvPr/>
      </p:nvGrpSpPr>
      <p:grpSpPr>
        <a:xfrm>
          <a:off x="0" y="0"/>
          <a:ext cx="0" cy="0"/>
          <a:chOff x="0" y="0"/>
          <a:chExt cx="0" cy="0"/>
        </a:xfrm>
      </p:grpSpPr>
      <p:sp>
        <p:nvSpPr>
          <p:cNvPr id="2" name="Rectángulo 1"/>
          <p:cNvSpPr/>
          <p:nvPr/>
        </p:nvSpPr>
        <p:spPr>
          <a:xfrm>
            <a:off x="112143" y="86264"/>
            <a:ext cx="2294627" cy="879894"/>
          </a:xfrm>
          <a:prstGeom prst="rect">
            <a:avLst/>
          </a:prstGeom>
          <a:solidFill>
            <a:srgbClr val="F8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646423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6079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95B2CDD-12F4-23EF-71FB-549C27866768}"/>
              </a:ext>
            </a:extLst>
          </p:cNvPr>
          <p:cNvPicPr>
            <a:picLocks noChangeAspect="1"/>
          </p:cNvPicPr>
          <p:nvPr/>
        </p:nvPicPr>
        <p:blipFill>
          <a:blip r:embed="rId3"/>
          <a:stretch>
            <a:fillRect/>
          </a:stretch>
        </p:blipFill>
        <p:spPr>
          <a:xfrm>
            <a:off x="10416620" y="6098301"/>
            <a:ext cx="1756528" cy="488329"/>
          </a:xfrm>
          <a:prstGeom prst="rect">
            <a:avLst/>
          </a:prstGeom>
        </p:spPr>
      </p:pic>
    </p:spTree>
    <p:extLst>
      <p:ext uri="{BB962C8B-B14F-4D97-AF65-F5344CB8AC3E}">
        <p14:creationId xmlns:p14="http://schemas.microsoft.com/office/powerpoint/2010/main" val="3552107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D945C97-F05F-1997-FE14-C1E829CFFE5D}"/>
              </a:ext>
            </a:extLst>
          </p:cNvPr>
          <p:cNvPicPr>
            <a:picLocks noChangeAspect="1"/>
          </p:cNvPicPr>
          <p:nvPr/>
        </p:nvPicPr>
        <p:blipFill rotWithShape="1">
          <a:blip r:embed="rId3"/>
          <a:srcRect l="74994" t="80542" r="17255" b="12509"/>
          <a:stretch/>
        </p:blipFill>
        <p:spPr>
          <a:xfrm>
            <a:off x="11070015" y="6033154"/>
            <a:ext cx="1121985" cy="546755"/>
          </a:xfrm>
          <a:prstGeom prst="rect">
            <a:avLst/>
          </a:prstGeom>
        </p:spPr>
      </p:pic>
    </p:spTree>
    <p:extLst>
      <p:ext uri="{BB962C8B-B14F-4D97-AF65-F5344CB8AC3E}">
        <p14:creationId xmlns:p14="http://schemas.microsoft.com/office/powerpoint/2010/main" val="2419328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6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45DC1DD-B3BB-45D0-2AA3-CC7551D74150}"/>
              </a:ext>
            </a:extLst>
          </p:cNvPr>
          <p:cNvPicPr>
            <a:picLocks noChangeAspect="1"/>
          </p:cNvPicPr>
          <p:nvPr/>
        </p:nvPicPr>
        <p:blipFill>
          <a:blip r:embed="rId3"/>
          <a:stretch>
            <a:fillRect/>
          </a:stretch>
        </p:blipFill>
        <p:spPr>
          <a:xfrm>
            <a:off x="10642863" y="6071762"/>
            <a:ext cx="1549137" cy="499986"/>
          </a:xfrm>
          <a:prstGeom prst="rect">
            <a:avLst/>
          </a:prstGeom>
        </p:spPr>
      </p:pic>
    </p:spTree>
    <p:extLst>
      <p:ext uri="{BB962C8B-B14F-4D97-AF65-F5344CB8AC3E}">
        <p14:creationId xmlns:p14="http://schemas.microsoft.com/office/powerpoint/2010/main" val="3301389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9307D8B9-E3CD-A4D5-4D17-985BAB833F3E}"/>
              </a:ext>
            </a:extLst>
          </p:cNvPr>
          <p:cNvPicPr>
            <a:picLocks noChangeAspect="1"/>
          </p:cNvPicPr>
          <p:nvPr/>
        </p:nvPicPr>
        <p:blipFill>
          <a:blip r:embed="rId3"/>
          <a:stretch>
            <a:fillRect/>
          </a:stretch>
        </p:blipFill>
        <p:spPr>
          <a:xfrm>
            <a:off x="10576875" y="6014603"/>
            <a:ext cx="1615125" cy="562811"/>
          </a:xfrm>
          <a:prstGeom prst="rect">
            <a:avLst/>
          </a:prstGeom>
        </p:spPr>
      </p:pic>
    </p:spTree>
    <p:extLst>
      <p:ext uri="{BB962C8B-B14F-4D97-AF65-F5344CB8AC3E}">
        <p14:creationId xmlns:p14="http://schemas.microsoft.com/office/powerpoint/2010/main" val="1203458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6B27001-035D-F558-6D59-C7005E5E8D78}"/>
              </a:ext>
            </a:extLst>
          </p:cNvPr>
          <p:cNvPicPr>
            <a:picLocks noChangeAspect="1"/>
          </p:cNvPicPr>
          <p:nvPr/>
        </p:nvPicPr>
        <p:blipFill rotWithShape="1">
          <a:blip r:embed="rId3"/>
          <a:srcRect b="13344"/>
          <a:stretch/>
        </p:blipFill>
        <p:spPr>
          <a:xfrm>
            <a:off x="10567447" y="5983340"/>
            <a:ext cx="1624553" cy="589848"/>
          </a:xfrm>
          <a:prstGeom prst="rect">
            <a:avLst/>
          </a:prstGeom>
        </p:spPr>
      </p:pic>
    </p:spTree>
    <p:extLst>
      <p:ext uri="{BB962C8B-B14F-4D97-AF65-F5344CB8AC3E}">
        <p14:creationId xmlns:p14="http://schemas.microsoft.com/office/powerpoint/2010/main" val="908166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ítulo y subtítulo">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6E0C17B-298D-0E31-9EF3-A584260D7D14}"/>
              </a:ext>
            </a:extLst>
          </p:cNvPr>
          <p:cNvSpPr/>
          <p:nvPr/>
        </p:nvSpPr>
        <p:spPr>
          <a:xfrm>
            <a:off x="112143" y="86264"/>
            <a:ext cx="2294627" cy="879894"/>
          </a:xfrm>
          <a:prstGeom prst="rect">
            <a:avLst/>
          </a:prstGeom>
          <a:solidFill>
            <a:srgbClr val="F8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353814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General_1">
    <p:spTree>
      <p:nvGrpSpPr>
        <p:cNvPr id="1" name=""/>
        <p:cNvGrpSpPr/>
        <p:nvPr/>
      </p:nvGrpSpPr>
      <p:grpSpPr>
        <a:xfrm>
          <a:off x="0" y="0"/>
          <a:ext cx="0" cy="0"/>
          <a:chOff x="0" y="0"/>
          <a:chExt cx="0" cy="0"/>
        </a:xfrm>
      </p:grpSpPr>
      <p:graphicFrame>
        <p:nvGraphicFramePr>
          <p:cNvPr id="23" name="Object 22" hidden="1"/>
          <p:cNvGraphicFramePr>
            <a:graphicFrameLocks noChangeAspect="1"/>
          </p:cNvGraphicFramePr>
          <p:nvPr>
            <p:custDataLst>
              <p:tags r:id="rId1"/>
            </p:custDataLst>
          </p:nvPr>
        </p:nvGraphicFramePr>
        <p:xfrm>
          <a:off x="1957" y="1589"/>
          <a:ext cx="1953"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3" name="Object 22" hidden="1"/>
                      <p:cNvPicPr/>
                      <p:nvPr/>
                    </p:nvPicPr>
                    <p:blipFill>
                      <a:blip r:embed="rId5"/>
                      <a:stretch>
                        <a:fillRect/>
                      </a:stretch>
                    </p:blipFill>
                    <p:spPr>
                      <a:xfrm>
                        <a:off x="1957" y="1589"/>
                        <a:ext cx="1953" cy="1587"/>
                      </a:xfrm>
                      <a:prstGeom prst="rect">
                        <a:avLst/>
                      </a:prstGeom>
                    </p:spPr>
                  </p:pic>
                </p:oleObj>
              </mc:Fallback>
            </mc:AlternateContent>
          </a:graphicData>
        </a:graphic>
      </p:graphicFrame>
      <p:sp>
        <p:nvSpPr>
          <p:cNvPr id="9" name="Rechthoek 8" hidden="1"/>
          <p:cNvSpPr/>
          <p:nvPr>
            <p:custDataLst>
              <p:tags r:id="rId2"/>
            </p:custDataLst>
          </p:nvPr>
        </p:nvSpPr>
        <p:spPr bwMode="auto">
          <a:xfrm>
            <a:off x="1" y="1"/>
            <a:ext cx="195385" cy="15875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1219322" rtl="0" eaLnBrk="1" fontAlgn="auto" latinLnBrk="0" hangingPunct="1">
              <a:lnSpc>
                <a:spcPct val="9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LRTM" panose="00000500000000000000" pitchFamily="50" charset="0"/>
              <a:ea typeface="+mj-ea"/>
              <a:cs typeface="+mj-cs"/>
              <a:sym typeface="NLRTM" panose="00000500000000000000" pitchFamily="50" charset="0"/>
            </a:endParaRPr>
          </a:p>
        </p:txBody>
      </p:sp>
      <p:sp>
        <p:nvSpPr>
          <p:cNvPr id="4" name="Tijdelijke aanduiding voor datum 3"/>
          <p:cNvSpPr>
            <a:spLocks noGrp="1"/>
          </p:cNvSpPr>
          <p:nvPr>
            <p:ph type="dt" sz="half" idx="10"/>
          </p:nvPr>
        </p:nvSpPr>
        <p:spPr/>
        <p:txBody>
          <a:bodyPr/>
          <a:lstStyle/>
          <a:p>
            <a:pPr defTabSz="1219322">
              <a:defRPr/>
            </a:pPr>
            <a:fld id="{508511F3-12E9-404E-8FF7-2DE8A98081C5}" type="datetime4">
              <a:rPr lang="en-US" sz="800" smtClean="0">
                <a:solidFill>
                  <a:srgbClr val="FFFFFF"/>
                </a:solidFill>
              </a:rPr>
              <a:pPr defTabSz="1219322">
                <a:defRPr/>
              </a:pPr>
              <a:t>November 9, 2023</a:t>
            </a:fld>
            <a:endParaRPr lang="en-US" sz="800">
              <a:solidFill>
                <a:srgbClr val="FFFFFF"/>
              </a:solidFill>
            </a:endParaRPr>
          </a:p>
        </p:txBody>
      </p:sp>
      <p:sp>
        <p:nvSpPr>
          <p:cNvPr id="5" name="Tijdelijke aanduiding voor voettekst 4"/>
          <p:cNvSpPr>
            <a:spLocks noGrp="1"/>
          </p:cNvSpPr>
          <p:nvPr>
            <p:ph type="ftr" sz="quarter" idx="11"/>
          </p:nvPr>
        </p:nvSpPr>
        <p:spPr/>
        <p:txBody>
          <a:bodyPr/>
          <a:lstStyle/>
          <a:p>
            <a:pPr algn="ctr" defTabSz="1219322">
              <a:defRPr/>
            </a:pPr>
            <a:r>
              <a:rPr lang="en-US" sz="800">
                <a:solidFill>
                  <a:srgbClr val="FFFFFF"/>
                </a:solidFill>
                <a:latin typeface="Arial Narrow" panose="020B0606020202030204" pitchFamily="34" charset="0"/>
              </a:rPr>
              <a:t>|</a:t>
            </a:r>
          </a:p>
        </p:txBody>
      </p:sp>
      <p:sp>
        <p:nvSpPr>
          <p:cNvPr id="6" name="Tijdelijke aanduiding voor dianummer 5"/>
          <p:cNvSpPr>
            <a:spLocks noGrp="1"/>
          </p:cNvSpPr>
          <p:nvPr>
            <p:ph type="sldNum" sz="quarter" idx="12"/>
          </p:nvPr>
        </p:nvSpPr>
        <p:spPr>
          <a:xfrm>
            <a:off x="11296611" y="6217623"/>
            <a:ext cx="731600" cy="524800"/>
          </a:xfrm>
          <a:prstGeom prst="rect">
            <a:avLst/>
          </a:prstGeom>
        </p:spPr>
        <p:txBody>
          <a:bodyPr/>
          <a:lstStyle/>
          <a:p>
            <a:pPr defTabSz="1219322">
              <a:defRPr/>
            </a:pPr>
            <a:fld id="{534B5F9C-CFE5-4EC6-9BBB-664E2F56B033}" type="slidenum">
              <a:rPr lang="en-US" sz="800" smtClean="0">
                <a:solidFill>
                  <a:srgbClr val="FFFFFF"/>
                </a:solidFill>
              </a:rPr>
              <a:pPr defTabSz="1219322">
                <a:defRPr/>
              </a:pPr>
              <a:t>‹Nº›</a:t>
            </a:fld>
            <a:endParaRPr lang="en-US" sz="800">
              <a:solidFill>
                <a:srgbClr val="FFFFFF"/>
              </a:solidFill>
            </a:endParaRPr>
          </a:p>
        </p:txBody>
      </p:sp>
      <p:sp>
        <p:nvSpPr>
          <p:cNvPr id="11" name="Tekstvak 10"/>
          <p:cNvSpPr txBox="1"/>
          <p:nvPr/>
        </p:nvSpPr>
        <p:spPr>
          <a:xfrm>
            <a:off x="0" y="-521614"/>
            <a:ext cx="3503712" cy="469107"/>
          </a:xfrm>
          <a:prstGeom prst="rect">
            <a:avLst/>
          </a:prstGeom>
          <a:noFill/>
        </p:spPr>
        <p:txBody>
          <a:bodyPr wrap="square" rtlCol="0" anchor="b">
            <a:noAutofit/>
          </a:bodyPr>
          <a:lstStyle/>
          <a:p>
            <a:pPr marL="0" marR="0" lvl="0" indent="0" algn="l" defTabSz="1219322"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a:ln>
                  <a:noFill/>
                </a:ln>
                <a:solidFill>
                  <a:srgbClr val="D6D6D6"/>
                </a:solidFill>
                <a:effectLst/>
                <a:uLnTx/>
                <a:uFillTx/>
                <a:latin typeface="Arial"/>
                <a:ea typeface="+mn-ea"/>
                <a:cs typeface="+mn-cs"/>
              </a:rPr>
              <a:t>General_1</a:t>
            </a:r>
          </a:p>
        </p:txBody>
      </p:sp>
      <p:sp>
        <p:nvSpPr>
          <p:cNvPr id="12" name="Text Placeholder 16">
            <a:extLst>
              <a:ext uri="{FF2B5EF4-FFF2-40B4-BE49-F238E27FC236}">
                <a16:creationId xmlns:a16="http://schemas.microsoft.com/office/drawing/2014/main" id="{C29FD4F7-8F7B-4E16-BE1C-6853E34A78EE}"/>
              </a:ext>
            </a:extLst>
          </p:cNvPr>
          <p:cNvSpPr>
            <a:spLocks noGrp="1"/>
          </p:cNvSpPr>
          <p:nvPr>
            <p:ph type="body" sz="quarter" idx="21" hasCustomPrompt="1"/>
          </p:nvPr>
        </p:nvSpPr>
        <p:spPr>
          <a:xfrm>
            <a:off x="7093527" y="6610059"/>
            <a:ext cx="4957796" cy="236295"/>
          </a:xfrm>
          <a:prstGeom prst="rect">
            <a:avLst/>
          </a:prstGeom>
        </p:spPr>
        <p:txBody>
          <a:bodyPr lIns="0" tIns="0" rIns="0" bIns="0" anchor="ctr"/>
          <a:lstStyle>
            <a:lvl1pPr algn="r">
              <a:defRPr sz="800">
                <a:solidFill>
                  <a:schemeClr val="bg1"/>
                </a:solidFill>
              </a:defRPr>
            </a:lvl1pPr>
          </a:lstStyle>
          <a:p>
            <a:pPr lvl="0"/>
            <a:r>
              <a:rPr lang="en-AU"/>
              <a:t>Source: &lt;insert source&gt;</a:t>
            </a:r>
          </a:p>
        </p:txBody>
      </p:sp>
      <p:sp>
        <p:nvSpPr>
          <p:cNvPr id="13" name="Tijdelijke aanduiding voor titel 1">
            <a:extLst>
              <a:ext uri="{FF2B5EF4-FFF2-40B4-BE49-F238E27FC236}">
                <a16:creationId xmlns:a16="http://schemas.microsoft.com/office/drawing/2014/main" id="{1EA9D4AC-8A74-41A6-890D-ADF2A227253C}"/>
              </a:ext>
            </a:extLst>
          </p:cNvPr>
          <p:cNvSpPr>
            <a:spLocks noGrp="1"/>
          </p:cNvSpPr>
          <p:nvPr>
            <p:ph type="title"/>
          </p:nvPr>
        </p:nvSpPr>
        <p:spPr>
          <a:xfrm>
            <a:off x="146215" y="441183"/>
            <a:ext cx="11905108" cy="373149"/>
          </a:xfrm>
          <a:prstGeom prst="rect">
            <a:avLst/>
          </a:prstGeom>
        </p:spPr>
        <p:txBody>
          <a:bodyPr vert="horz" lIns="0" tIns="0" rIns="0" bIns="0" rtlCol="0" anchor="ctr">
            <a:noAutofit/>
          </a:bodyPr>
          <a:lstStyle/>
          <a:p>
            <a:endParaRPr lang="en-US"/>
          </a:p>
        </p:txBody>
      </p:sp>
    </p:spTree>
    <p:extLst>
      <p:ext uri="{BB962C8B-B14F-4D97-AF65-F5344CB8AC3E}">
        <p14:creationId xmlns:p14="http://schemas.microsoft.com/office/powerpoint/2010/main" val="10264835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pn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7" name="Número de diapositiva">
            <a:extLst>
              <a:ext uri="{FF2B5EF4-FFF2-40B4-BE49-F238E27FC236}">
                <a16:creationId xmlns:a16="http://schemas.microsoft.com/office/drawing/2014/main" id="{B33A653B-AB6E-420D-37AD-FCB0E215405F}"/>
              </a:ext>
            </a:extLst>
          </p:cNvPr>
          <p:cNvSpPr txBox="1">
            <a:spLocks/>
          </p:cNvSpPr>
          <p:nvPr/>
        </p:nvSpPr>
        <p:spPr>
          <a:xfrm>
            <a:off x="11559500" y="6508131"/>
            <a:ext cx="467399" cy="190500"/>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12750" hangingPunct="0">
              <a:defRPr/>
            </a:pPr>
            <a:fld id="{86CB4B4D-7CA3-9044-876B-883B54F8677D}" type="slidenum">
              <a:rPr lang="es-CL" sz="1200" kern="0" smtClean="0">
                <a:solidFill>
                  <a:srgbClr val="000000"/>
                </a:solidFill>
                <a:latin typeface="Helvetica Neue Light"/>
                <a:sym typeface="Helvetica Neue Light"/>
              </a:rPr>
              <a:pPr algn="ctr" defTabSz="412750" hangingPunct="0">
                <a:defRPr/>
              </a:pPr>
              <a:t>‹Nº›</a:t>
            </a:fld>
            <a:endParaRPr lang="es-CL" sz="1200" kern="0">
              <a:solidFill>
                <a:srgbClr val="000000"/>
              </a:solidFill>
              <a:latin typeface="Helvetica Neue Light"/>
              <a:sym typeface="Helvetica Neue Light"/>
            </a:endParaRPr>
          </a:p>
        </p:txBody>
      </p:sp>
    </p:spTree>
    <p:extLst>
      <p:ext uri="{BB962C8B-B14F-4D97-AF65-F5344CB8AC3E}">
        <p14:creationId xmlns:p14="http://schemas.microsoft.com/office/powerpoint/2010/main" val="213765102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9" r:id="rId8"/>
    <p:sldLayoutId id="2147483800" r:id="rId9"/>
    <p:sldLayoutId id="2147483824"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7" name="Número de diapositiva"/>
          <p:cNvSpPr txBox="1"/>
          <p:nvPr/>
        </p:nvSpPr>
        <p:spPr>
          <a:xfrm>
            <a:off x="11559500" y="6508131"/>
            <a:ext cx="467399" cy="190500"/>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12750" hangingPunct="0">
              <a:defRPr/>
            </a:pPr>
            <a:fld id="{86CB4B4D-7CA3-9044-876B-883B54F8677D}" type="slidenum">
              <a:rPr lang="es-CL" sz="1200" kern="0" smtClean="0">
                <a:solidFill>
                  <a:srgbClr val="000000"/>
                </a:solidFill>
                <a:latin typeface="Helvetica Neue Light"/>
                <a:sym typeface="Helvetica Neue Light"/>
              </a:rPr>
              <a:t>‹Nº›</a:t>
            </a:fld>
            <a:endParaRPr lang="es-CL" sz="1200" kern="0">
              <a:solidFill>
                <a:srgbClr val="000000"/>
              </a:solidFill>
              <a:latin typeface="Helvetica Neue Light"/>
              <a:sym typeface="Helvetica Neue Light"/>
            </a:endParaRPr>
          </a:p>
        </p:txBody>
      </p:sp>
    </p:spTree>
    <p:extLst>
      <p:ext uri="{BB962C8B-B14F-4D97-AF65-F5344CB8AC3E}">
        <p14:creationId xmlns:p14="http://schemas.microsoft.com/office/powerpoint/2010/main" val="296191984"/>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slideLayout" Target="../slideLayouts/slideLayout18.xml"/><Relationship Id="rId1" Type="http://schemas.openxmlformats.org/officeDocument/2006/relationships/tags" Target="../tags/tag3.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870EC1-C062-04E2-685C-E70FB49F904A}"/>
              </a:ext>
            </a:extLst>
          </p:cNvPr>
          <p:cNvSpPr>
            <a:spLocks noGrp="1"/>
          </p:cNvSpPr>
          <p:nvPr>
            <p:ph type="ctrTitle"/>
          </p:nvPr>
        </p:nvSpPr>
        <p:spPr>
          <a:xfrm>
            <a:off x="1130157" y="2251663"/>
            <a:ext cx="9678256" cy="1273995"/>
          </a:xfrm>
        </p:spPr>
        <p:txBody>
          <a:bodyPr>
            <a:noAutofit/>
          </a:bodyPr>
          <a:lstStyle/>
          <a:p>
            <a:r>
              <a:rPr lang="es-ES" sz="4000">
                <a:latin typeface="gobCL" panose="02000603050000020004"/>
              </a:rPr>
              <a:t>Rol del sector público en el financiamiento sostenible para la infraestructura</a:t>
            </a:r>
            <a:endParaRPr lang="en-US" sz="4000">
              <a:latin typeface="gobCL" panose="02000603050000020004"/>
            </a:endParaRPr>
          </a:p>
        </p:txBody>
      </p:sp>
      <p:sp>
        <p:nvSpPr>
          <p:cNvPr id="3" name="Subtítulo 2">
            <a:extLst>
              <a:ext uri="{FF2B5EF4-FFF2-40B4-BE49-F238E27FC236}">
                <a16:creationId xmlns:a16="http://schemas.microsoft.com/office/drawing/2014/main" id="{786CA94F-C967-856B-080B-68A1878D2C0F}"/>
              </a:ext>
            </a:extLst>
          </p:cNvPr>
          <p:cNvSpPr>
            <a:spLocks noGrp="1"/>
          </p:cNvSpPr>
          <p:nvPr>
            <p:ph type="subTitle" idx="1"/>
          </p:nvPr>
        </p:nvSpPr>
        <p:spPr/>
        <p:txBody>
          <a:bodyPr lIns="91440" tIns="45720" rIns="91440" bIns="45720" anchor="t"/>
          <a:lstStyle/>
          <a:p>
            <a:endParaRPr lang="en-US">
              <a:latin typeface="gobCL" panose="02000603050000020004"/>
            </a:endParaRPr>
          </a:p>
          <a:p>
            <a:pPr>
              <a:lnSpc>
                <a:spcPct val="100000"/>
              </a:lnSpc>
            </a:pPr>
            <a:r>
              <a:rPr lang="es-CL" sz="2000">
                <a:solidFill>
                  <a:srgbClr val="002060"/>
                </a:solidFill>
                <a:latin typeface="gobCL" panose="02000603050000020004"/>
              </a:rPr>
              <a:t>INFRA Chile 2023</a:t>
            </a:r>
          </a:p>
          <a:p>
            <a:pPr>
              <a:lnSpc>
                <a:spcPct val="100000"/>
              </a:lnSpc>
            </a:pPr>
            <a:r>
              <a:rPr lang="es-CL" sz="2000">
                <a:solidFill>
                  <a:srgbClr val="002060"/>
                </a:solidFill>
                <a:latin typeface="gobCL" panose="02000603050000020004"/>
              </a:rPr>
              <a:t>Santiago, 9 de noviembre de 2023</a:t>
            </a:r>
          </a:p>
          <a:p>
            <a:pPr>
              <a:lnSpc>
                <a:spcPct val="100000"/>
              </a:lnSpc>
            </a:pPr>
            <a:r>
              <a:rPr lang="es-CL" sz="2000">
                <a:solidFill>
                  <a:srgbClr val="002060"/>
                </a:solidFill>
                <a:latin typeface="gobCL" panose="02000603050000020004"/>
              </a:rPr>
              <a:t> </a:t>
            </a:r>
            <a:endParaRPr lang="en-US">
              <a:latin typeface="gobCL" panose="02000603050000020004"/>
            </a:endParaRPr>
          </a:p>
        </p:txBody>
      </p:sp>
      <p:sp>
        <p:nvSpPr>
          <p:cNvPr id="4" name="Línea">
            <a:extLst>
              <a:ext uri="{FF2B5EF4-FFF2-40B4-BE49-F238E27FC236}">
                <a16:creationId xmlns:a16="http://schemas.microsoft.com/office/drawing/2014/main" id="{5DAFAD2B-E093-BEBD-C404-F624CE4B7CF6}"/>
              </a:ext>
            </a:extLst>
          </p:cNvPr>
          <p:cNvSpPr/>
          <p:nvPr/>
        </p:nvSpPr>
        <p:spPr>
          <a:xfrm flipH="1" flipV="1">
            <a:off x="8998986" y="6142396"/>
            <a:ext cx="0" cy="300943"/>
          </a:xfrm>
          <a:prstGeom prst="line">
            <a:avLst/>
          </a:prstGeom>
          <a:ln w="50800">
            <a:solidFill>
              <a:srgbClr val="2C2F33"/>
            </a:solidFill>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Helvetica Neue Medium"/>
              <a:ea typeface="+mn-ea"/>
              <a:cs typeface="+mn-cs"/>
              <a:sym typeface="Helvetica Neue Medium"/>
            </a:endParaRPr>
          </a:p>
        </p:txBody>
      </p:sp>
      <p:sp>
        <p:nvSpPr>
          <p:cNvPr id="5" name="Ignacio Briones R.    Ministro de Hacienda">
            <a:extLst>
              <a:ext uri="{FF2B5EF4-FFF2-40B4-BE49-F238E27FC236}">
                <a16:creationId xmlns:a16="http://schemas.microsoft.com/office/drawing/2014/main" id="{2B7720AB-AD73-3501-2B1C-B9801EEA81C9}"/>
              </a:ext>
            </a:extLst>
          </p:cNvPr>
          <p:cNvSpPr txBox="1"/>
          <p:nvPr/>
        </p:nvSpPr>
        <p:spPr>
          <a:xfrm>
            <a:off x="6555700" y="6074858"/>
            <a:ext cx="5866811" cy="436017"/>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defRPr sz="5000" b="0">
                <a:solidFill>
                  <a:srgbClr val="2C2F33"/>
                </a:solidFill>
                <a:latin typeface="Helvetica Neue Light"/>
                <a:ea typeface="Helvetica Neue Light"/>
                <a:cs typeface="Helvetica Neue Light"/>
                <a:sym typeface="Helvetica Neue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prstClr val="black"/>
                </a:solidFill>
                <a:effectLst/>
                <a:uLnTx/>
                <a:uFillTx/>
                <a:latin typeface="Helvetica Neue Light"/>
                <a:sym typeface="Helvetica Neue Light"/>
              </a:rPr>
              <a:t>Mario Marcel   Ministro de Hacienda</a:t>
            </a:r>
          </a:p>
        </p:txBody>
      </p:sp>
      <p:sp>
        <p:nvSpPr>
          <p:cNvPr id="6" name="Rectángulo 5">
            <a:extLst>
              <a:ext uri="{FF2B5EF4-FFF2-40B4-BE49-F238E27FC236}">
                <a16:creationId xmlns:a16="http://schemas.microsoft.com/office/drawing/2014/main" id="{F0E67000-4618-077C-0AF5-E56A4E13E75F}"/>
              </a:ext>
            </a:extLst>
          </p:cNvPr>
          <p:cNvSpPr/>
          <p:nvPr/>
        </p:nvSpPr>
        <p:spPr>
          <a:xfrm>
            <a:off x="11637818" y="6510875"/>
            <a:ext cx="310342" cy="277852"/>
          </a:xfrm>
          <a:prstGeom prst="rect">
            <a:avLst/>
          </a:prstGeom>
          <a:solidFill>
            <a:srgbClr val="F8F4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4376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 contexto es fundamental para explicar las razones de impulsar un proyecto de ley o la presentación de indicaciones.…">
            <a:extLst>
              <a:ext uri="{FF2B5EF4-FFF2-40B4-BE49-F238E27FC236}">
                <a16:creationId xmlns:a16="http://schemas.microsoft.com/office/drawing/2014/main" id="{BD6DF6C8-D79F-384B-E529-C9FD8A415C51}"/>
              </a:ext>
            </a:extLst>
          </p:cNvPr>
          <p:cNvSpPr txBox="1"/>
          <p:nvPr/>
        </p:nvSpPr>
        <p:spPr>
          <a:xfrm>
            <a:off x="437430" y="1329827"/>
            <a:ext cx="11310791" cy="2513509"/>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p>
            <a:pPr marL="285750" indent="-285750" algn="just">
              <a:spcBef>
                <a:spcPts val="600"/>
              </a:spcBef>
              <a:spcAft>
                <a:spcPts val="600"/>
              </a:spcAft>
              <a:buFont typeface="Arial" panose="020B0604020202020204" pitchFamily="34" charset="0"/>
              <a:buChar char="•"/>
            </a:pPr>
            <a:r>
              <a:rPr lang="es-ES" sz="2000" kern="0">
                <a:solidFill>
                  <a:schemeClr val="accent1">
                    <a:lumMod val="50000"/>
                  </a:schemeClr>
                </a:solidFill>
                <a:latin typeface="gobCL" panose="02000603050000020004"/>
              </a:rPr>
              <a:t>El proyecto de ley contempla modificaciones que permitirían el retiro del poder liberatorio del circulante legal y actualización de la tipificación penal de conductas relacionadas con la falsificación de billetes.</a:t>
            </a:r>
          </a:p>
          <a:p>
            <a:pPr marL="285750" indent="-285750" algn="just">
              <a:spcBef>
                <a:spcPts val="600"/>
              </a:spcBef>
              <a:spcAft>
                <a:spcPts val="600"/>
              </a:spcAft>
              <a:buFont typeface="Arial" panose="020B0604020202020204" pitchFamily="34" charset="0"/>
              <a:buChar char="•"/>
            </a:pPr>
            <a:r>
              <a:rPr lang="es-ES" sz="2000" kern="0">
                <a:solidFill>
                  <a:schemeClr val="accent1">
                    <a:lumMod val="50000"/>
                  </a:schemeClr>
                </a:solidFill>
                <a:latin typeface="gobCL" panose="02000603050000020004"/>
              </a:rPr>
              <a:t>Se incorporan modificaciones que permiten mejorar las facultades de la CMF para suspender la transacción de valores en bolsa.</a:t>
            </a:r>
          </a:p>
          <a:p>
            <a:pPr marL="285750" indent="-285750" algn="just">
              <a:spcBef>
                <a:spcPts val="600"/>
              </a:spcBef>
              <a:spcAft>
                <a:spcPts val="600"/>
              </a:spcAft>
              <a:buFont typeface="Arial" panose="020B0604020202020204" pitchFamily="34" charset="0"/>
              <a:buChar char="•"/>
            </a:pPr>
            <a:r>
              <a:rPr lang="es-ES" sz="2000" kern="0">
                <a:solidFill>
                  <a:schemeClr val="accent1">
                    <a:lumMod val="50000"/>
                  </a:schemeClr>
                </a:solidFill>
                <a:latin typeface="gobCL" panose="02000603050000020004"/>
              </a:rPr>
              <a:t>Se incorporan modificaciones que fortalecen las facultades de la CMF en materia de liquidez de fondos mutuos. </a:t>
            </a:r>
            <a:endParaRPr lang="es-ES" sz="2000"/>
          </a:p>
        </p:txBody>
      </p:sp>
      <p:sp>
        <p:nvSpPr>
          <p:cNvPr id="3" name="¿Por qué estamos haciendo lo que estamos haciendo?">
            <a:extLst>
              <a:ext uri="{FF2B5EF4-FFF2-40B4-BE49-F238E27FC236}">
                <a16:creationId xmlns:a16="http://schemas.microsoft.com/office/drawing/2014/main" id="{D2FD58F2-EFF7-C68D-316E-B68997520F2D}"/>
              </a:ext>
            </a:extLst>
          </p:cNvPr>
          <p:cNvSpPr txBox="1"/>
          <p:nvPr/>
        </p:nvSpPr>
        <p:spPr>
          <a:xfrm>
            <a:off x="2748431" y="209518"/>
            <a:ext cx="10458375" cy="482183"/>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lvl="0" algn="just">
              <a:defRPr/>
            </a:pPr>
            <a:r>
              <a:rPr lang="es-ES" sz="2800" b="1" kern="0">
                <a:solidFill>
                  <a:srgbClr val="002060"/>
                </a:solidFill>
                <a:latin typeface="gobCL" panose="02000603050000020004"/>
                <a:ea typeface="+mn-ea"/>
                <a:cs typeface="+mn-cs"/>
              </a:rPr>
              <a:t>Otras modificaciones</a:t>
            </a:r>
            <a:endParaRPr lang="es-CL" sz="2700" kern="0"/>
          </a:p>
        </p:txBody>
      </p:sp>
    </p:spTree>
    <p:extLst>
      <p:ext uri="{BB962C8B-B14F-4D97-AF65-F5344CB8AC3E}">
        <p14:creationId xmlns:p14="http://schemas.microsoft.com/office/powerpoint/2010/main" val="334396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2D2EC9EA-688E-754A-A634-87D341A0F293}"/>
              </a:ext>
            </a:extLst>
          </p:cNvPr>
          <p:cNvGraphicFramePr>
            <a:graphicFrameLocks/>
          </p:cNvGraphicFramePr>
          <p:nvPr>
            <p:extLst>
              <p:ext uri="{D42A27DB-BD31-4B8C-83A1-F6EECF244321}">
                <p14:modId xmlns:p14="http://schemas.microsoft.com/office/powerpoint/2010/main" val="3489999212"/>
              </p:ext>
            </p:extLst>
          </p:nvPr>
        </p:nvGraphicFramePr>
        <p:xfrm>
          <a:off x="564951" y="1837189"/>
          <a:ext cx="5222478" cy="4864231"/>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a:extLst>
              <a:ext uri="{FF2B5EF4-FFF2-40B4-BE49-F238E27FC236}">
                <a16:creationId xmlns:a16="http://schemas.microsoft.com/office/drawing/2014/main" id="{F9281645-7207-EC9C-EFBD-4253D51603C0}"/>
              </a:ext>
            </a:extLst>
          </p:cNvPr>
          <p:cNvSpPr txBox="1"/>
          <p:nvPr/>
        </p:nvSpPr>
        <p:spPr>
          <a:xfrm>
            <a:off x="854471" y="1376975"/>
            <a:ext cx="4643438" cy="4770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479" rtl="0" eaLnBrk="1" fontAlgn="auto" latinLnBrk="0" hangingPunct="0">
              <a:lnSpc>
                <a:spcPct val="100000"/>
              </a:lnSpc>
              <a:spcBef>
                <a:spcPts val="0"/>
              </a:spcBef>
              <a:spcAft>
                <a:spcPts val="0"/>
              </a:spcAft>
              <a:buClrTx/>
              <a:buSzTx/>
              <a:buFontTx/>
              <a:buNone/>
              <a:tabLst/>
            </a:pPr>
            <a:r>
              <a:rPr lang="es-CL" sz="1400" b="1">
                <a:solidFill>
                  <a:srgbClr val="002060"/>
                </a:solidFill>
                <a:latin typeface="Helvetica Neue"/>
                <a:ea typeface="Helvetica Neue"/>
                <a:cs typeface="Helvetica Neue"/>
                <a:sym typeface="Helvetica Neue"/>
              </a:rPr>
              <a:t>Flujo de Emisiones por tipo de Moneda en Chile</a:t>
            </a:r>
            <a:endParaRPr kumimoji="0" lang="es-CL" sz="1400" b="1" i="0" u="none" strike="noStrike" kern="1200" cap="none" spc="0" normalizeH="0" baseline="0" noProof="0">
              <a:ln>
                <a:noFill/>
              </a:ln>
              <a:solidFill>
                <a:srgbClr val="002060"/>
              </a:solidFill>
              <a:effectLst/>
              <a:uLnTx/>
              <a:uFillTx/>
              <a:latin typeface="Helvetica Neue"/>
              <a:ea typeface="Helvetica Neue"/>
              <a:cs typeface="Helvetica Neue"/>
              <a:sym typeface="Helvetica Neue"/>
            </a:endParaRPr>
          </a:p>
          <a:p>
            <a:pPr marL="0" marR="0" indent="0" algn="ctr" defTabSz="825479" rtl="0" eaLnBrk="1" fontAlgn="auto" latinLnBrk="0" hangingPunct="0">
              <a:lnSpc>
                <a:spcPct val="100000"/>
              </a:lnSpc>
              <a:spcBef>
                <a:spcPts val="0"/>
              </a:spcBef>
              <a:spcAft>
                <a:spcPts val="0"/>
              </a:spcAft>
              <a:buClrTx/>
              <a:buSzTx/>
              <a:buFontTx/>
              <a:buNone/>
              <a:tabLst/>
            </a:pPr>
            <a:r>
              <a:rPr lang="es-ES" sz="1200">
                <a:solidFill>
                  <a:srgbClr val="103C67"/>
                </a:solidFill>
                <a:latin typeface="Helvetica Neue"/>
                <a:ea typeface="Helvetica Neue"/>
                <a:cs typeface="Helvetica Neue"/>
                <a:sym typeface="Helvetica Neue"/>
              </a:rPr>
              <a:t>(Millones de USD)</a:t>
            </a:r>
            <a:endParaRPr kumimoji="0" lang="es-CL" sz="1200" i="0" u="none" strike="noStrike" kern="1200" cap="none" spc="0" normalizeH="0" baseline="0" noProof="0">
              <a:ln>
                <a:noFill/>
              </a:ln>
              <a:solidFill>
                <a:srgbClr val="002060"/>
              </a:solidFill>
              <a:effectLst/>
              <a:uLnTx/>
              <a:uFillTx/>
              <a:latin typeface="Helvetica Neue"/>
              <a:ea typeface="Helvetica Neue"/>
              <a:cs typeface="Helvetica Neue"/>
              <a:sym typeface="Helvetica Neue"/>
            </a:endParaRPr>
          </a:p>
        </p:txBody>
      </p:sp>
      <p:sp>
        <p:nvSpPr>
          <p:cNvPr id="3" name="CuadroTexto 2">
            <a:extLst>
              <a:ext uri="{FF2B5EF4-FFF2-40B4-BE49-F238E27FC236}">
                <a16:creationId xmlns:a16="http://schemas.microsoft.com/office/drawing/2014/main" id="{A968044B-5E1F-F5AC-FBA0-C494CA5B3872}"/>
              </a:ext>
            </a:extLst>
          </p:cNvPr>
          <p:cNvSpPr txBox="1"/>
          <p:nvPr/>
        </p:nvSpPr>
        <p:spPr>
          <a:xfrm>
            <a:off x="0" y="6582199"/>
            <a:ext cx="11048009"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Gobcl" panose="02000603050000020004"/>
                <a:ea typeface="+mn-ea"/>
                <a:cs typeface="+mn-cs"/>
              </a:rPr>
              <a:t>Fuente: </a:t>
            </a:r>
            <a:r>
              <a:rPr kumimoji="0" lang="en-US" sz="1000" i="0" u="none" strike="noStrike" kern="1200" cap="none" spc="0" normalizeH="0" baseline="0" noProof="0" err="1">
                <a:ln>
                  <a:noFill/>
                </a:ln>
                <a:solidFill>
                  <a:prstClr val="black"/>
                </a:solidFill>
                <a:effectLst/>
                <a:uLnTx/>
                <a:uFillTx/>
                <a:latin typeface="Gobcl" panose="02000603050000020004"/>
                <a:ea typeface="+mn-ea"/>
                <a:cs typeface="+mn-cs"/>
              </a:rPr>
              <a:t>Ministerio</a:t>
            </a:r>
            <a:r>
              <a:rPr kumimoji="0" lang="en-US" sz="1000" i="0" u="none" strike="noStrike" kern="1200" cap="none" spc="0" normalizeH="0" baseline="0" noProof="0">
                <a:ln>
                  <a:noFill/>
                </a:ln>
                <a:solidFill>
                  <a:prstClr val="black"/>
                </a:solidFill>
                <a:effectLst/>
                <a:uLnTx/>
                <a:uFillTx/>
                <a:latin typeface="Gobcl" panose="02000603050000020004"/>
                <a:ea typeface="+mn-ea"/>
                <a:cs typeface="+mn-cs"/>
              </a:rPr>
              <a:t> de Hacienda.</a:t>
            </a:r>
          </a:p>
        </p:txBody>
      </p:sp>
      <p:sp>
        <p:nvSpPr>
          <p:cNvPr id="6" name="CuadroTexto 5">
            <a:extLst>
              <a:ext uri="{FF2B5EF4-FFF2-40B4-BE49-F238E27FC236}">
                <a16:creationId xmlns:a16="http://schemas.microsoft.com/office/drawing/2014/main" id="{FBB73057-A568-2272-1618-325126D1C066}"/>
              </a:ext>
            </a:extLst>
          </p:cNvPr>
          <p:cNvSpPr txBox="1"/>
          <p:nvPr/>
        </p:nvSpPr>
        <p:spPr>
          <a:xfrm>
            <a:off x="2425190" y="45703"/>
            <a:ext cx="9317333" cy="1066325"/>
          </a:xfrm>
          <a:prstGeom prst="rect">
            <a:avLst/>
          </a:prstGeom>
          <a:ln w="12700">
            <a:miter lim="400000"/>
          </a:ln>
        </p:spPr>
        <p:txBody>
          <a:bodyPr wrap="square" lIns="25086" tIns="25086" rIns="25086" bIns="25086" anchor="t">
            <a:spAutoFit/>
          </a:bodyPr>
          <a:lstStyle>
            <a:defPPr>
              <a:defRPr lang="es-CL"/>
            </a:defPPr>
            <a:lvl1pPr>
              <a:defRPr kumimoji="0" sz="2400" b="1" i="0" u="none" strike="noStrike" kern="0" cap="none" spc="0" normalizeH="0" baseline="0">
                <a:ln>
                  <a:noFill/>
                </a:ln>
                <a:solidFill>
                  <a:srgbClr val="002060"/>
                </a:solidFill>
                <a:effectLst/>
                <a:uLnTx/>
                <a:uFillTx/>
                <a:latin typeface="Helvetica Neue Light"/>
                <a:ea typeface="Helvetica Neue Light"/>
                <a:cs typeface="Helvetica Neue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0" cap="none" spc="0" normalizeH="0" baseline="0" noProof="0">
                <a:ln>
                  <a:noFill/>
                </a:ln>
                <a:solidFill>
                  <a:srgbClr val="002060"/>
                </a:solidFill>
                <a:effectLst/>
                <a:uLnTx/>
                <a:uFillTx/>
                <a:latin typeface="gobCL" panose="02000603050000020004"/>
              </a:rPr>
              <a:t>La política de emisiones se diseña en armonía con la meta de lograr un buen funcionamiento del mercado de renta fija local, apoyando su liquidez, profundidad e integración con el mercado externo.</a:t>
            </a:r>
          </a:p>
        </p:txBody>
      </p:sp>
      <p:sp>
        <p:nvSpPr>
          <p:cNvPr id="8" name="CuadroTexto 7">
            <a:extLst>
              <a:ext uri="{FF2B5EF4-FFF2-40B4-BE49-F238E27FC236}">
                <a16:creationId xmlns:a16="http://schemas.microsoft.com/office/drawing/2014/main" id="{1D435526-3FFF-1878-98F5-73E602D17B64}"/>
              </a:ext>
            </a:extLst>
          </p:cNvPr>
          <p:cNvSpPr txBox="1"/>
          <p:nvPr/>
        </p:nvSpPr>
        <p:spPr>
          <a:xfrm>
            <a:off x="6621746" y="1340815"/>
            <a:ext cx="4966545" cy="6924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479" rtl="0" eaLnBrk="1" fontAlgn="auto" latinLnBrk="0" hangingPunct="0">
              <a:lnSpc>
                <a:spcPct val="100000"/>
              </a:lnSpc>
              <a:spcBef>
                <a:spcPts val="0"/>
              </a:spcBef>
              <a:spcAft>
                <a:spcPts val="0"/>
              </a:spcAft>
              <a:buClrTx/>
              <a:buSzTx/>
              <a:buFontTx/>
              <a:buNone/>
              <a:tabLst/>
            </a:pPr>
            <a:r>
              <a:rPr lang="es-CL" sz="1400" b="1">
                <a:solidFill>
                  <a:srgbClr val="002060"/>
                </a:solidFill>
                <a:latin typeface="Helvetica Neue"/>
                <a:ea typeface="Helvetica Neue"/>
                <a:cs typeface="Helvetica Neue"/>
                <a:sym typeface="Helvetica Neue"/>
              </a:rPr>
              <a:t>Tenencia de no residentes en Deuda Local por moneda  (CLP/UF) y participación de Chile en GBI-EM </a:t>
            </a:r>
            <a:r>
              <a:rPr lang="es-CL" sz="1400" b="1" err="1">
                <a:solidFill>
                  <a:srgbClr val="002060"/>
                </a:solidFill>
                <a:latin typeface="Helvetica Neue"/>
                <a:ea typeface="Helvetica Neue"/>
                <a:cs typeface="Helvetica Neue"/>
                <a:sym typeface="Helvetica Neue"/>
              </a:rPr>
              <a:t>Index</a:t>
            </a:r>
            <a:endParaRPr kumimoji="0" lang="es-CL" sz="1400" b="1" i="0" u="none" strike="noStrike" kern="1200" cap="none" spc="0" normalizeH="0" baseline="0" noProof="0">
              <a:ln>
                <a:noFill/>
              </a:ln>
              <a:solidFill>
                <a:srgbClr val="002060"/>
              </a:solidFill>
              <a:effectLst/>
              <a:uLnTx/>
              <a:uFillTx/>
              <a:latin typeface="Helvetica Neue"/>
              <a:ea typeface="Helvetica Neue"/>
              <a:cs typeface="Helvetica Neue"/>
              <a:sym typeface="Helvetica Neue"/>
            </a:endParaRPr>
          </a:p>
          <a:p>
            <a:pPr marL="0" marR="0" indent="0" algn="ctr" defTabSz="825479" rtl="0" eaLnBrk="1" fontAlgn="auto" latinLnBrk="0" hangingPunct="0">
              <a:lnSpc>
                <a:spcPct val="100000"/>
              </a:lnSpc>
              <a:spcBef>
                <a:spcPts val="0"/>
              </a:spcBef>
              <a:spcAft>
                <a:spcPts val="0"/>
              </a:spcAft>
              <a:buClrTx/>
              <a:buSzTx/>
              <a:buFontTx/>
              <a:buNone/>
              <a:tabLst/>
            </a:pPr>
            <a:r>
              <a:rPr kumimoji="0" lang="es-CL" sz="1200" i="0" u="none" strike="noStrike" kern="1200" cap="none" spc="0" normalizeH="0" baseline="0" noProof="0">
                <a:ln>
                  <a:noFill/>
                </a:ln>
                <a:solidFill>
                  <a:srgbClr val="002060"/>
                </a:solidFill>
                <a:effectLst/>
                <a:uLnTx/>
                <a:uFillTx/>
                <a:latin typeface="Helvetica Neue"/>
                <a:ea typeface="Helvetica Neue"/>
                <a:cs typeface="Helvetica Neue"/>
                <a:sym typeface="Helvetica Neue"/>
              </a:rPr>
              <a:t>(% del total por moneda)</a:t>
            </a:r>
          </a:p>
        </p:txBody>
      </p:sp>
      <p:graphicFrame>
        <p:nvGraphicFramePr>
          <p:cNvPr id="9" name="Gráfico 8">
            <a:extLst>
              <a:ext uri="{FF2B5EF4-FFF2-40B4-BE49-F238E27FC236}">
                <a16:creationId xmlns:a16="http://schemas.microsoft.com/office/drawing/2014/main" id="{994BACDF-C416-E942-FCFD-EE3BE46E8F22}"/>
              </a:ext>
            </a:extLst>
          </p:cNvPr>
          <p:cNvGraphicFramePr>
            <a:graphicFrameLocks/>
          </p:cNvGraphicFramePr>
          <p:nvPr>
            <p:extLst>
              <p:ext uri="{D42A27DB-BD31-4B8C-83A1-F6EECF244321}">
                <p14:modId xmlns:p14="http://schemas.microsoft.com/office/powerpoint/2010/main" val="703932607"/>
              </p:ext>
            </p:extLst>
          </p:nvPr>
        </p:nvGraphicFramePr>
        <p:xfrm>
          <a:off x="6266213" y="2033312"/>
          <a:ext cx="5688281" cy="4034314"/>
        </p:xfrm>
        <a:graphic>
          <a:graphicData uri="http://schemas.openxmlformats.org/drawingml/2006/chart">
            <c:chart xmlns:c="http://schemas.openxmlformats.org/drawingml/2006/chart" xmlns:r="http://schemas.openxmlformats.org/officeDocument/2006/relationships" r:id="rId4"/>
          </a:graphicData>
        </a:graphic>
      </p:graphicFrame>
      <p:sp>
        <p:nvSpPr>
          <p:cNvPr id="11" name="CuadroTexto 10">
            <a:extLst>
              <a:ext uri="{FF2B5EF4-FFF2-40B4-BE49-F238E27FC236}">
                <a16:creationId xmlns:a16="http://schemas.microsoft.com/office/drawing/2014/main" id="{8FEE8788-7A63-E358-C11B-635C6AEE002B}"/>
              </a:ext>
            </a:extLst>
          </p:cNvPr>
          <p:cNvSpPr txBox="1"/>
          <p:nvPr/>
        </p:nvSpPr>
        <p:spPr>
          <a:xfrm>
            <a:off x="6096000" y="5993155"/>
            <a:ext cx="5551055" cy="663515"/>
          </a:xfrm>
          <a:prstGeom prst="rect">
            <a:avLst/>
          </a:prstGeom>
          <a:noFill/>
          <a:ln>
            <a:solidFill>
              <a:srgbClr val="002060"/>
            </a:solidFill>
          </a:ln>
        </p:spPr>
        <p:txBody>
          <a:bodyPr wrap="square">
            <a:spAutoFit/>
          </a:bodyPr>
          <a:lstStyle/>
          <a:p>
            <a:pPr marL="285750" indent="-285750">
              <a:lnSpc>
                <a:spcPct val="120000"/>
              </a:lnSpc>
              <a:spcAft>
                <a:spcPts val="600"/>
              </a:spcAft>
              <a:buClr>
                <a:srgbClr val="002060"/>
              </a:buClr>
              <a:buFont typeface="Wingdings" panose="05000000000000000000" pitchFamily="2" charset="2"/>
              <a:buChar char="v"/>
              <a:defRPr/>
            </a:pPr>
            <a:r>
              <a:rPr lang="es-ES" sz="1600">
                <a:solidFill>
                  <a:srgbClr val="000000"/>
                </a:solidFill>
                <a:latin typeface="+mj-lt"/>
              </a:rPr>
              <a:t>En julio y octubre de 2023 se emitieron bonos en Pesos y UF invitando a inversionistas locales y extranjeros a participar.</a:t>
            </a:r>
          </a:p>
        </p:txBody>
      </p:sp>
    </p:spTree>
    <p:extLst>
      <p:ext uri="{BB962C8B-B14F-4D97-AF65-F5344CB8AC3E}">
        <p14:creationId xmlns:p14="http://schemas.microsoft.com/office/powerpoint/2010/main" val="1445312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40BE46E7-D8B3-2720-4CC4-DFB5BB54B891}"/>
              </a:ext>
            </a:extLst>
          </p:cNvPr>
          <p:cNvGraphicFramePr>
            <a:graphicFrameLocks/>
          </p:cNvGraphicFramePr>
          <p:nvPr>
            <p:extLst>
              <p:ext uri="{D42A27DB-BD31-4B8C-83A1-F6EECF244321}">
                <p14:modId xmlns:p14="http://schemas.microsoft.com/office/powerpoint/2010/main" val="3616999833"/>
              </p:ext>
            </p:extLst>
          </p:nvPr>
        </p:nvGraphicFramePr>
        <p:xfrm>
          <a:off x="478015" y="1894690"/>
          <a:ext cx="6177969" cy="2602395"/>
        </p:xfrm>
        <a:graphic>
          <a:graphicData uri="http://schemas.openxmlformats.org/drawingml/2006/chart">
            <c:chart xmlns:c="http://schemas.openxmlformats.org/drawingml/2006/chart" xmlns:r="http://schemas.openxmlformats.org/officeDocument/2006/relationships" r:id="rId3"/>
          </a:graphicData>
        </a:graphic>
      </p:graphicFrame>
      <p:sp>
        <p:nvSpPr>
          <p:cNvPr id="4" name="CuadroTexto 3">
            <a:extLst>
              <a:ext uri="{FF2B5EF4-FFF2-40B4-BE49-F238E27FC236}">
                <a16:creationId xmlns:a16="http://schemas.microsoft.com/office/drawing/2014/main" id="{934FB603-C5F8-0BCC-C840-A59D3795646E}"/>
              </a:ext>
            </a:extLst>
          </p:cNvPr>
          <p:cNvSpPr txBox="1"/>
          <p:nvPr/>
        </p:nvSpPr>
        <p:spPr>
          <a:xfrm>
            <a:off x="976714" y="1276927"/>
            <a:ext cx="4600575"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err="1">
                <a:ln>
                  <a:noFill/>
                </a:ln>
                <a:solidFill>
                  <a:srgbClr val="000000"/>
                </a:solidFill>
                <a:effectLst/>
                <a:uLnTx/>
                <a:uFillTx/>
                <a:ea typeface="Helvetica Neue"/>
                <a:cs typeface="Helvetica Neue"/>
                <a:sym typeface="Helvetica Neue"/>
              </a:rPr>
              <a:t>Emisiones</a:t>
            </a:r>
            <a:r>
              <a:rPr kumimoji="0" lang="en-US" sz="1400" b="1" i="0" u="none" strike="noStrike" kern="1200" cap="none" spc="0" normalizeH="0" baseline="0" noProof="0">
                <a:ln>
                  <a:noFill/>
                </a:ln>
                <a:solidFill>
                  <a:srgbClr val="000000"/>
                </a:solidFill>
                <a:effectLst/>
                <a:uLnTx/>
                <a:uFillTx/>
                <a:ea typeface="Helvetica Neue"/>
                <a:cs typeface="Helvetica Neue"/>
                <a:sym typeface="Helvetica Neue"/>
              </a:rPr>
              <a:t> </a:t>
            </a:r>
            <a:r>
              <a:rPr kumimoji="0" lang="en-US" sz="1400" b="1" i="0" u="none" strike="noStrike" kern="1200" cap="none" spc="0" normalizeH="0" baseline="0" noProof="0" err="1">
                <a:ln>
                  <a:noFill/>
                </a:ln>
                <a:solidFill>
                  <a:srgbClr val="000000"/>
                </a:solidFill>
                <a:effectLst/>
                <a:uLnTx/>
                <a:uFillTx/>
                <a:ea typeface="Helvetica Neue"/>
                <a:cs typeface="Helvetica Neue"/>
                <a:sym typeface="Helvetica Neue"/>
              </a:rPr>
              <a:t>históricas</a:t>
            </a:r>
            <a:r>
              <a:rPr kumimoji="0" lang="en-US" sz="1400" b="1" i="0" u="none" strike="noStrike" kern="1200" cap="none" spc="0" normalizeH="0" baseline="0" noProof="0">
                <a:ln>
                  <a:noFill/>
                </a:ln>
                <a:solidFill>
                  <a:srgbClr val="000000"/>
                </a:solidFill>
                <a:effectLst/>
                <a:uLnTx/>
                <a:uFillTx/>
                <a:ea typeface="Helvetica Neue"/>
                <a:cs typeface="Helvetica Neue"/>
                <a:sym typeface="Helvetica Neue"/>
              </a:rPr>
              <a:t>, y stock ESG</a:t>
            </a: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ea typeface="Helvetica Neue"/>
                <a:cs typeface="Helvetica Neue"/>
                <a:sym typeface="Helvetica Neue"/>
              </a:rPr>
              <a:t>(US$ miles de </a:t>
            </a:r>
            <a:r>
              <a:rPr kumimoji="0" lang="en-US" sz="1400" b="0" i="0" u="none" strike="noStrike" kern="1200" cap="none" spc="0" normalizeH="0" baseline="0" noProof="0" err="1">
                <a:ln>
                  <a:noFill/>
                </a:ln>
                <a:solidFill>
                  <a:srgbClr val="000000"/>
                </a:solidFill>
                <a:effectLst/>
                <a:uLnTx/>
                <a:uFillTx/>
                <a:ea typeface="Helvetica Neue"/>
                <a:cs typeface="Helvetica Neue"/>
                <a:sym typeface="Helvetica Neue"/>
              </a:rPr>
              <a:t>millones</a:t>
            </a:r>
            <a:r>
              <a:rPr kumimoji="0" lang="en-US" sz="1400" b="0" i="0" u="none" strike="noStrike" kern="1200" cap="none" spc="0" normalizeH="0" baseline="0" noProof="0">
                <a:ln>
                  <a:noFill/>
                </a:ln>
                <a:solidFill>
                  <a:srgbClr val="000000"/>
                </a:solidFill>
                <a:effectLst/>
                <a:uLnTx/>
                <a:uFillTx/>
                <a:ea typeface="Helvetica Neue"/>
                <a:cs typeface="Helvetica Neue"/>
                <a:sym typeface="Helvetica Neue"/>
              </a:rPr>
              <a:t>, y </a:t>
            </a:r>
            <a:r>
              <a:rPr kumimoji="0" lang="en-US" sz="1400" b="0" i="0" u="none" strike="noStrike" kern="1200" cap="none" spc="0" normalizeH="0" baseline="0" noProof="0" err="1">
                <a:ln>
                  <a:noFill/>
                </a:ln>
                <a:solidFill>
                  <a:srgbClr val="000000"/>
                </a:solidFill>
                <a:effectLst/>
                <a:uLnTx/>
                <a:uFillTx/>
                <a:ea typeface="Helvetica Neue"/>
                <a:cs typeface="Helvetica Neue"/>
                <a:sym typeface="Helvetica Neue"/>
              </a:rPr>
              <a:t>porcentaje</a:t>
            </a:r>
            <a:r>
              <a:rPr kumimoji="0" lang="en-US" sz="1400" b="0" i="0" u="none" strike="noStrike" kern="1200" cap="none" spc="0" normalizeH="0" baseline="0" noProof="0">
                <a:ln>
                  <a:noFill/>
                </a:ln>
                <a:solidFill>
                  <a:srgbClr val="000000"/>
                </a:solidFill>
                <a:effectLst/>
                <a:uLnTx/>
                <a:uFillTx/>
                <a:ea typeface="Helvetica Neue"/>
                <a:cs typeface="Helvetica Neue"/>
                <a:sym typeface="Helvetica Neue"/>
              </a:rPr>
              <a:t> del stock total)</a:t>
            </a:r>
          </a:p>
        </p:txBody>
      </p:sp>
      <p:sp>
        <p:nvSpPr>
          <p:cNvPr id="5" name="CuadroTexto 9">
            <a:extLst>
              <a:ext uri="{FF2B5EF4-FFF2-40B4-BE49-F238E27FC236}">
                <a16:creationId xmlns:a16="http://schemas.microsoft.com/office/drawing/2014/main" id="{B92312DE-5520-FBA6-B178-C9D4ED624ACD}"/>
              </a:ext>
            </a:extLst>
          </p:cNvPr>
          <p:cNvSpPr txBox="1"/>
          <p:nvPr/>
        </p:nvSpPr>
        <p:spPr>
          <a:xfrm>
            <a:off x="6539237" y="928579"/>
            <a:ext cx="4600575" cy="5027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ea typeface="Helvetica Neue"/>
                <a:cs typeface="Helvetica Neue"/>
                <a:sym typeface="Helvetica Neue"/>
              </a:rPr>
              <a:t>Stock, 2023</a:t>
            </a: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ea typeface="Helvetica Neue"/>
                <a:cs typeface="Helvetica Neue"/>
                <a:sym typeface="Helvetica Neue"/>
              </a:rPr>
              <a:t>(% del total; 26 </a:t>
            </a:r>
            <a:r>
              <a:rPr kumimoji="0" lang="en-US" sz="1200" b="0" i="0" u="none" strike="noStrike" kern="1200" cap="none" spc="0" normalizeH="0" baseline="0" noProof="0" err="1">
                <a:ln>
                  <a:noFill/>
                </a:ln>
                <a:solidFill>
                  <a:srgbClr val="000000"/>
                </a:solidFill>
                <a:effectLst/>
                <a:uLnTx/>
                <a:uFillTx/>
                <a:ea typeface="Helvetica Neue"/>
                <a:cs typeface="Helvetica Neue"/>
                <a:sym typeface="Helvetica Neue"/>
              </a:rPr>
              <a:t>octubre</a:t>
            </a:r>
            <a:r>
              <a:rPr kumimoji="0" lang="en-US" sz="1200" b="0" i="0" u="none" strike="noStrike" kern="1200" cap="none" spc="0" normalizeH="0" baseline="0" noProof="0">
                <a:ln>
                  <a:noFill/>
                </a:ln>
                <a:solidFill>
                  <a:srgbClr val="000000"/>
                </a:solidFill>
                <a:effectLst/>
                <a:uLnTx/>
                <a:uFillTx/>
                <a:ea typeface="Helvetica Neue"/>
                <a:cs typeface="Helvetica Neue"/>
                <a:sym typeface="Helvetica Neue"/>
              </a:rPr>
              <a:t> 2023)</a:t>
            </a:r>
          </a:p>
        </p:txBody>
      </p:sp>
      <p:sp>
        <p:nvSpPr>
          <p:cNvPr id="6" name="Rectángulo 5">
            <a:extLst>
              <a:ext uri="{FF2B5EF4-FFF2-40B4-BE49-F238E27FC236}">
                <a16:creationId xmlns:a16="http://schemas.microsoft.com/office/drawing/2014/main" id="{E0BC2528-2A3B-3335-30BD-05BBF6231BDF}"/>
              </a:ext>
            </a:extLst>
          </p:cNvPr>
          <p:cNvSpPr/>
          <p:nvPr/>
        </p:nvSpPr>
        <p:spPr>
          <a:xfrm>
            <a:off x="576000" y="6450495"/>
            <a:ext cx="5220000"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mj-lt"/>
              </a:rPr>
              <a:t>Fuente: </a:t>
            </a:r>
            <a:r>
              <a:rPr kumimoji="0" lang="en-US" sz="1000" i="0" u="none" strike="noStrike" kern="1200" cap="none" spc="0" normalizeH="0" baseline="0" noProof="0" err="1">
                <a:ln>
                  <a:noFill/>
                </a:ln>
                <a:solidFill>
                  <a:srgbClr val="000000"/>
                </a:solidFill>
                <a:effectLst/>
                <a:uLnTx/>
                <a:uFillTx/>
                <a:latin typeface="+mj-lt"/>
              </a:rPr>
              <a:t>Ministerio</a:t>
            </a:r>
            <a:r>
              <a:rPr kumimoji="0" lang="en-US" sz="1000" i="0" u="none" strike="noStrike" kern="1200" cap="none" spc="0" normalizeH="0" baseline="0" noProof="0">
                <a:ln>
                  <a:noFill/>
                </a:ln>
                <a:solidFill>
                  <a:srgbClr val="000000"/>
                </a:solidFill>
                <a:effectLst/>
                <a:uLnTx/>
                <a:uFillTx/>
                <a:latin typeface="+mj-lt"/>
              </a:rPr>
              <a:t> de Hacienda</a:t>
            </a:r>
          </a:p>
        </p:txBody>
      </p:sp>
      <p:sp>
        <p:nvSpPr>
          <p:cNvPr id="7" name="Rectángulo redondeado 15">
            <a:extLst>
              <a:ext uri="{FF2B5EF4-FFF2-40B4-BE49-F238E27FC236}">
                <a16:creationId xmlns:a16="http://schemas.microsoft.com/office/drawing/2014/main" id="{148FD053-DCCD-B795-FA18-A0C77B336F9E}"/>
              </a:ext>
            </a:extLst>
          </p:cNvPr>
          <p:cNvSpPr/>
          <p:nvPr/>
        </p:nvSpPr>
        <p:spPr>
          <a:xfrm>
            <a:off x="1965170" y="4462667"/>
            <a:ext cx="2850146" cy="398457"/>
          </a:xfrm>
          <a:prstGeom prst="roundRect">
            <a:avLst/>
          </a:prstGeom>
          <a:solidFill>
            <a:srgbClr val="569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1" noProof="0" err="1">
                <a:solidFill>
                  <a:schemeClr val="bg1"/>
                </a:solidFill>
                <a:latin typeface="+mj-lt"/>
              </a:rPr>
              <a:t>Deuda</a:t>
            </a:r>
            <a:r>
              <a:rPr lang="en-US" sz="1200" b="1" noProof="0">
                <a:solidFill>
                  <a:schemeClr val="bg1"/>
                </a:solidFill>
                <a:latin typeface="+mj-lt"/>
              </a:rPr>
              <a:t> con </a:t>
            </a:r>
            <a:r>
              <a:rPr lang="en-US" sz="1200" b="1" noProof="0" err="1">
                <a:solidFill>
                  <a:schemeClr val="bg1"/>
                </a:solidFill>
                <a:latin typeface="+mj-lt"/>
              </a:rPr>
              <a:t>etiqueta</a:t>
            </a:r>
            <a:r>
              <a:rPr lang="en-US" sz="1200" b="1" noProof="0">
                <a:solidFill>
                  <a:schemeClr val="bg1"/>
                </a:solidFill>
                <a:latin typeface="+mj-lt"/>
              </a:rPr>
              <a:t> ESG: 36% del total</a:t>
            </a:r>
          </a:p>
        </p:txBody>
      </p:sp>
      <p:graphicFrame>
        <p:nvGraphicFramePr>
          <p:cNvPr id="8" name="Gráfico 7">
            <a:extLst>
              <a:ext uri="{FF2B5EF4-FFF2-40B4-BE49-F238E27FC236}">
                <a16:creationId xmlns:a16="http://schemas.microsoft.com/office/drawing/2014/main" id="{824C8F5A-163B-FFFC-9FA2-EB4D19904AED}"/>
              </a:ext>
            </a:extLst>
          </p:cNvPr>
          <p:cNvGraphicFramePr>
            <a:graphicFrameLocks/>
          </p:cNvGraphicFramePr>
          <p:nvPr>
            <p:extLst>
              <p:ext uri="{D42A27DB-BD31-4B8C-83A1-F6EECF244321}">
                <p14:modId xmlns:p14="http://schemas.microsoft.com/office/powerpoint/2010/main" val="1236568591"/>
              </p:ext>
            </p:extLst>
          </p:nvPr>
        </p:nvGraphicFramePr>
        <p:xfrm>
          <a:off x="6941154" y="1352504"/>
          <a:ext cx="4572000" cy="2686679"/>
        </p:xfrm>
        <a:graphic>
          <a:graphicData uri="http://schemas.openxmlformats.org/drawingml/2006/chart">
            <c:chart xmlns:c="http://schemas.openxmlformats.org/drawingml/2006/chart" xmlns:r="http://schemas.openxmlformats.org/officeDocument/2006/relationships" r:id="rId4"/>
          </a:graphicData>
        </a:graphic>
      </p:graphicFrame>
      <p:sp>
        <p:nvSpPr>
          <p:cNvPr id="10" name="CuadroTexto 9">
            <a:extLst>
              <a:ext uri="{FF2B5EF4-FFF2-40B4-BE49-F238E27FC236}">
                <a16:creationId xmlns:a16="http://schemas.microsoft.com/office/drawing/2014/main" id="{A0A15F67-060C-442C-3FC5-8D3D684217E4}"/>
              </a:ext>
            </a:extLst>
          </p:cNvPr>
          <p:cNvSpPr txBox="1"/>
          <p:nvPr/>
        </p:nvSpPr>
        <p:spPr>
          <a:xfrm>
            <a:off x="2470210" y="240900"/>
            <a:ext cx="8813307" cy="769441"/>
          </a:xfrm>
          <a:prstGeom prst="rect">
            <a:avLst/>
          </a:prstGeom>
          <a:noFill/>
        </p:spPr>
        <p:txBody>
          <a:bodyPr wrap="square">
            <a:spAutoFit/>
          </a:bodyPr>
          <a:lstStyle/>
          <a:p>
            <a:r>
              <a:rPr lang="en-US" sz="2200" b="1" kern="0" err="1">
                <a:solidFill>
                  <a:srgbClr val="002060"/>
                </a:solidFill>
                <a:latin typeface="gobCL" panose="02000603050000020004"/>
              </a:rPr>
              <a:t>Alineando</a:t>
            </a:r>
            <a:r>
              <a:rPr lang="en-US" sz="2200" b="1" kern="0">
                <a:solidFill>
                  <a:srgbClr val="002060"/>
                </a:solidFill>
                <a:latin typeface="gobCL" panose="02000603050000020004"/>
              </a:rPr>
              <a:t> la </a:t>
            </a:r>
            <a:r>
              <a:rPr lang="en-US" sz="2200" b="1" kern="0" err="1">
                <a:solidFill>
                  <a:srgbClr val="002060"/>
                </a:solidFill>
                <a:latin typeface="gobCL" panose="02000603050000020004"/>
              </a:rPr>
              <a:t>estrategia</a:t>
            </a:r>
            <a:r>
              <a:rPr lang="en-US" sz="2200" b="1" kern="0">
                <a:solidFill>
                  <a:srgbClr val="002060"/>
                </a:solidFill>
                <a:latin typeface="gobCL" panose="02000603050000020004"/>
              </a:rPr>
              <a:t> de </a:t>
            </a:r>
            <a:r>
              <a:rPr lang="en-US" sz="2200" b="1" kern="0" err="1">
                <a:solidFill>
                  <a:srgbClr val="002060"/>
                </a:solidFill>
                <a:latin typeface="gobCL" panose="02000603050000020004"/>
              </a:rPr>
              <a:t>financiamiento</a:t>
            </a:r>
            <a:r>
              <a:rPr lang="en-US" sz="2200" b="1" kern="0">
                <a:solidFill>
                  <a:srgbClr val="002060"/>
                </a:solidFill>
                <a:latin typeface="gobCL" panose="02000603050000020004"/>
              </a:rPr>
              <a:t> del </a:t>
            </a:r>
            <a:r>
              <a:rPr lang="en-US" sz="2200" b="1" kern="0" err="1">
                <a:solidFill>
                  <a:srgbClr val="002060"/>
                </a:solidFill>
                <a:latin typeface="gobCL" panose="02000603050000020004"/>
              </a:rPr>
              <a:t>Fisco</a:t>
            </a:r>
            <a:r>
              <a:rPr lang="en-US" sz="2200" b="1" kern="0">
                <a:solidFill>
                  <a:srgbClr val="002060"/>
                </a:solidFill>
                <a:latin typeface="gobCL" panose="02000603050000020004"/>
              </a:rPr>
              <a:t> con </a:t>
            </a:r>
            <a:r>
              <a:rPr lang="en-US" sz="2200" b="1" kern="0" err="1">
                <a:solidFill>
                  <a:srgbClr val="002060"/>
                </a:solidFill>
                <a:latin typeface="gobCL" panose="02000603050000020004"/>
              </a:rPr>
              <a:t>los</a:t>
            </a:r>
            <a:r>
              <a:rPr lang="en-US" sz="2200" b="1" kern="0">
                <a:solidFill>
                  <a:srgbClr val="002060"/>
                </a:solidFill>
                <a:latin typeface="gobCL" panose="02000603050000020004"/>
              </a:rPr>
              <a:t> </a:t>
            </a:r>
            <a:r>
              <a:rPr lang="en-US" sz="2200" b="1" kern="0" err="1">
                <a:solidFill>
                  <a:srgbClr val="002060"/>
                </a:solidFill>
                <a:latin typeface="gobCL" panose="02000603050000020004"/>
              </a:rPr>
              <a:t>compromisos</a:t>
            </a:r>
            <a:r>
              <a:rPr lang="en-US" sz="2200" b="1" kern="0">
                <a:solidFill>
                  <a:srgbClr val="002060"/>
                </a:solidFill>
                <a:latin typeface="gobCL" panose="02000603050000020004"/>
              </a:rPr>
              <a:t> </a:t>
            </a:r>
            <a:r>
              <a:rPr lang="en-US" sz="2200" b="1" kern="0" err="1">
                <a:solidFill>
                  <a:srgbClr val="002060"/>
                </a:solidFill>
                <a:latin typeface="gobCL" panose="02000603050000020004"/>
              </a:rPr>
              <a:t>medioambientales</a:t>
            </a:r>
            <a:r>
              <a:rPr lang="en-US" sz="2200" b="1" kern="0">
                <a:solidFill>
                  <a:srgbClr val="002060"/>
                </a:solidFill>
                <a:latin typeface="gobCL" panose="02000603050000020004"/>
              </a:rPr>
              <a:t> y </a:t>
            </a:r>
            <a:r>
              <a:rPr lang="en-US" sz="2200" b="1" kern="0" err="1">
                <a:solidFill>
                  <a:srgbClr val="002060"/>
                </a:solidFill>
                <a:latin typeface="gobCL" panose="02000603050000020004"/>
              </a:rPr>
              <a:t>sociales</a:t>
            </a:r>
            <a:endParaRPr lang="en-US" sz="2200" b="1" kern="0">
              <a:solidFill>
                <a:srgbClr val="002060"/>
              </a:solidFill>
              <a:latin typeface="gobCL" panose="02000603050000020004"/>
            </a:endParaRPr>
          </a:p>
        </p:txBody>
      </p:sp>
      <p:sp>
        <p:nvSpPr>
          <p:cNvPr id="15" name="CuadroTexto 9">
            <a:extLst>
              <a:ext uri="{FF2B5EF4-FFF2-40B4-BE49-F238E27FC236}">
                <a16:creationId xmlns:a16="http://schemas.microsoft.com/office/drawing/2014/main" id="{CB64BAAF-977D-1CE8-7229-FDC4D0D3AB92}"/>
              </a:ext>
            </a:extLst>
          </p:cNvPr>
          <p:cNvSpPr txBox="1"/>
          <p:nvPr/>
        </p:nvSpPr>
        <p:spPr>
          <a:xfrm>
            <a:off x="6568163" y="4039183"/>
            <a:ext cx="5047837"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ea typeface="Helvetica Neue"/>
                <a:cs typeface="Helvetica Neue"/>
                <a:sym typeface="Helvetica Neue"/>
              </a:rPr>
              <a:t>ESG Public Debt Issued </a:t>
            </a: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ea typeface="Helvetica Neue"/>
                <a:cs typeface="Helvetica Neue"/>
                <a:sym typeface="Helvetica Neue"/>
              </a:rPr>
              <a:t>(October 16th, 2023)</a:t>
            </a:r>
          </a:p>
        </p:txBody>
      </p:sp>
      <p:graphicFrame>
        <p:nvGraphicFramePr>
          <p:cNvPr id="16" name="Table 5">
            <a:extLst>
              <a:ext uri="{FF2B5EF4-FFF2-40B4-BE49-F238E27FC236}">
                <a16:creationId xmlns:a16="http://schemas.microsoft.com/office/drawing/2014/main" id="{80F2CA37-91C7-CDFB-E4D8-98AC916F9CB8}"/>
              </a:ext>
            </a:extLst>
          </p:cNvPr>
          <p:cNvGraphicFramePr>
            <a:graphicFrameLocks noGrp="1"/>
          </p:cNvGraphicFramePr>
          <p:nvPr>
            <p:custDataLst>
              <p:tags r:id="rId1"/>
            </p:custDataLst>
            <p:extLst>
              <p:ext uri="{D42A27DB-BD31-4B8C-83A1-F6EECF244321}">
                <p14:modId xmlns:p14="http://schemas.microsoft.com/office/powerpoint/2010/main" val="351938718"/>
              </p:ext>
            </p:extLst>
          </p:nvPr>
        </p:nvGraphicFramePr>
        <p:xfrm>
          <a:off x="7542861" y="4544429"/>
          <a:ext cx="3269448" cy="2009124"/>
        </p:xfrm>
        <a:graphic>
          <a:graphicData uri="http://schemas.openxmlformats.org/drawingml/2006/table">
            <a:tbl>
              <a:tblPr>
                <a:tableStyleId>{5C22544A-7EE6-4342-B048-85BDC9FD1C3A}</a:tableStyleId>
              </a:tblPr>
              <a:tblGrid>
                <a:gridCol w="653195">
                  <a:extLst>
                    <a:ext uri="{9D8B030D-6E8A-4147-A177-3AD203B41FA5}">
                      <a16:colId xmlns:a16="http://schemas.microsoft.com/office/drawing/2014/main" val="2334657267"/>
                    </a:ext>
                  </a:extLst>
                </a:gridCol>
                <a:gridCol w="1500957">
                  <a:extLst>
                    <a:ext uri="{9D8B030D-6E8A-4147-A177-3AD203B41FA5}">
                      <a16:colId xmlns:a16="http://schemas.microsoft.com/office/drawing/2014/main" val="824977928"/>
                    </a:ext>
                  </a:extLst>
                </a:gridCol>
                <a:gridCol w="1115296">
                  <a:extLst>
                    <a:ext uri="{9D8B030D-6E8A-4147-A177-3AD203B41FA5}">
                      <a16:colId xmlns:a16="http://schemas.microsoft.com/office/drawing/2014/main" val="1370674023"/>
                    </a:ext>
                  </a:extLst>
                </a:gridCol>
              </a:tblGrid>
              <a:tr h="355146">
                <a:tc>
                  <a:txBody>
                    <a:bodyPr/>
                    <a:lstStyle/>
                    <a:p>
                      <a:pPr algn="ctr" fontAlgn="ctr"/>
                      <a:r>
                        <a:rPr lang="en-US" sz="1000" b="1" u="none" strike="noStrike">
                          <a:solidFill>
                            <a:schemeClr val="bg1"/>
                          </a:solidFill>
                          <a:effectLst/>
                        </a:rPr>
                        <a:t>Rank</a:t>
                      </a:r>
                      <a:endParaRPr lang="en-US" sz="1000" b="1" i="0" u="none" strike="noStrike">
                        <a:solidFill>
                          <a:schemeClr val="bg1"/>
                        </a:solidFill>
                        <a:effectLst/>
                        <a:latin typeface="Arial" panose="020B0604020202020204" pitchFamily="34" charset="0"/>
                      </a:endParaRPr>
                    </a:p>
                  </a:txBody>
                  <a:tcPr marT="0" marB="0" anchor="ctr">
                    <a:solidFill>
                      <a:srgbClr val="002060"/>
                    </a:solidFill>
                  </a:tcPr>
                </a:tc>
                <a:tc>
                  <a:txBody>
                    <a:bodyPr/>
                    <a:lstStyle/>
                    <a:p>
                      <a:pPr algn="ctr" fontAlgn="ctr"/>
                      <a:r>
                        <a:rPr lang="en-US" sz="1000" b="1" u="none" strike="noStrike">
                          <a:solidFill>
                            <a:schemeClr val="bg1"/>
                          </a:solidFill>
                          <a:effectLst/>
                        </a:rPr>
                        <a:t>Country</a:t>
                      </a:r>
                      <a:endParaRPr lang="en-US" sz="1000" b="1" i="0" u="none" strike="noStrike">
                        <a:solidFill>
                          <a:schemeClr val="bg1"/>
                        </a:solidFill>
                        <a:effectLst/>
                        <a:latin typeface="Arial" panose="020B0604020202020204" pitchFamily="34" charset="0"/>
                      </a:endParaRPr>
                    </a:p>
                  </a:txBody>
                  <a:tcPr marT="0" marB="0" anchor="ctr">
                    <a:solidFill>
                      <a:srgbClr val="002060"/>
                    </a:solidFill>
                  </a:tcPr>
                </a:tc>
                <a:tc>
                  <a:txBody>
                    <a:bodyPr/>
                    <a:lstStyle/>
                    <a:p>
                      <a:pPr algn="ctr" fontAlgn="ctr"/>
                      <a:r>
                        <a:rPr lang="en-US" sz="1000" b="1" u="none" strike="noStrike">
                          <a:solidFill>
                            <a:schemeClr val="bg1"/>
                          </a:solidFill>
                          <a:effectLst/>
                        </a:rPr>
                        <a:t>ESG Debt Issued </a:t>
                      </a:r>
                      <a:r>
                        <a:rPr lang="en-US" sz="1000" b="0" u="none" strike="noStrike">
                          <a:solidFill>
                            <a:schemeClr val="bg1"/>
                          </a:solidFill>
                          <a:effectLst/>
                        </a:rPr>
                        <a:t>(US$ bn)</a:t>
                      </a:r>
                      <a:endParaRPr lang="en-US" sz="1000" b="0" i="0" u="none" strike="noStrike">
                        <a:solidFill>
                          <a:schemeClr val="bg1"/>
                        </a:solidFill>
                        <a:effectLst/>
                        <a:latin typeface="Arial" panose="020B0604020202020204" pitchFamily="34" charset="0"/>
                      </a:endParaRPr>
                    </a:p>
                  </a:txBody>
                  <a:tcPr marT="0" marB="0" anchor="ctr">
                    <a:solidFill>
                      <a:srgbClr val="002060"/>
                    </a:solidFill>
                  </a:tcPr>
                </a:tc>
                <a:extLst>
                  <a:ext uri="{0D108BD9-81ED-4DB2-BD59-A6C34878D82A}">
                    <a16:rowId xmlns:a16="http://schemas.microsoft.com/office/drawing/2014/main" val="352930448"/>
                  </a:ext>
                </a:extLst>
              </a:tr>
              <a:tr h="36947">
                <a:tc>
                  <a:txBody>
                    <a:bodyPr/>
                    <a:lstStyle/>
                    <a:p>
                      <a:pPr algn="ctr" fontAlgn="ctr"/>
                      <a:endParaRPr lang="en-US" sz="300" b="0" i="0" u="none" strike="noStrike">
                        <a:solidFill>
                          <a:srgbClr val="000000"/>
                        </a:solidFill>
                        <a:effectLst/>
                        <a:latin typeface="Arial" panose="020B0604020202020204" pitchFamily="34" charset="0"/>
                      </a:endParaRPr>
                    </a:p>
                  </a:txBody>
                  <a:tcPr marT="0" marB="0" anchor="ctr">
                    <a:lnB w="12700" cap="flat" cmpd="sng" algn="ctr">
                      <a:solidFill>
                        <a:srgbClr val="FF0000"/>
                      </a:solidFill>
                      <a:prstDash val="dash"/>
                      <a:round/>
                      <a:headEnd type="none" w="med" len="med"/>
                      <a:tailEnd type="none" w="med" len="med"/>
                    </a:lnB>
                    <a:solidFill>
                      <a:schemeClr val="bg1"/>
                    </a:solidFill>
                  </a:tcPr>
                </a:tc>
                <a:tc>
                  <a:txBody>
                    <a:bodyPr/>
                    <a:lstStyle/>
                    <a:p>
                      <a:pPr algn="ctr" fontAlgn="ctr"/>
                      <a:endParaRPr lang="en-US" sz="300" b="0" i="0" u="none" strike="noStrike">
                        <a:solidFill>
                          <a:srgbClr val="000000"/>
                        </a:solidFill>
                        <a:effectLst/>
                        <a:latin typeface="Arial" panose="020B0604020202020204" pitchFamily="34" charset="0"/>
                      </a:endParaRPr>
                    </a:p>
                  </a:txBody>
                  <a:tcPr marT="0" marB="0" anchor="ctr">
                    <a:lnB w="12700" cap="flat" cmpd="sng" algn="ctr">
                      <a:solidFill>
                        <a:srgbClr val="FF0000"/>
                      </a:solidFill>
                      <a:prstDash val="dash"/>
                      <a:round/>
                      <a:headEnd type="none" w="med" len="med"/>
                      <a:tailEnd type="none" w="med" len="med"/>
                    </a:lnB>
                    <a:solidFill>
                      <a:schemeClr val="bg1"/>
                    </a:solidFill>
                  </a:tcPr>
                </a:tc>
                <a:tc>
                  <a:txBody>
                    <a:bodyPr/>
                    <a:lstStyle/>
                    <a:p>
                      <a:pPr algn="ctr" fontAlgn="ctr"/>
                      <a:endParaRPr lang="en-US" sz="300" b="0" i="0" u="none" strike="noStrike">
                        <a:solidFill>
                          <a:srgbClr val="000000"/>
                        </a:solidFill>
                        <a:effectLst/>
                        <a:latin typeface="Arial" panose="020B0604020202020204" pitchFamily="34" charset="0"/>
                      </a:endParaRPr>
                    </a:p>
                  </a:txBody>
                  <a:tcPr marT="0" marB="0" anchor="ctr">
                    <a:lnB w="12700" cap="flat" cmpd="sng" algn="ctr">
                      <a:solidFill>
                        <a:srgbClr val="FF0000"/>
                      </a:solidFill>
                      <a:prstDash val="dash"/>
                      <a:round/>
                      <a:headEnd type="none" w="med" len="med"/>
                      <a:tailEnd type="none" w="med" len="med"/>
                    </a:lnB>
                    <a:solidFill>
                      <a:schemeClr val="bg1"/>
                    </a:solidFill>
                  </a:tcPr>
                </a:tc>
                <a:extLst>
                  <a:ext uri="{0D108BD9-81ED-4DB2-BD59-A6C34878D82A}">
                    <a16:rowId xmlns:a16="http://schemas.microsoft.com/office/drawing/2014/main" val="1155165119"/>
                  </a:ext>
                </a:extLst>
              </a:tr>
              <a:tr h="160105">
                <a:tc>
                  <a:txBody>
                    <a:bodyPr/>
                    <a:lstStyle/>
                    <a:p>
                      <a:pPr algn="ctr" fontAlgn="ctr"/>
                      <a:r>
                        <a:rPr lang="en-US" sz="1300" b="1" u="none" strike="noStrike">
                          <a:effectLst/>
                        </a:rPr>
                        <a:t>1</a:t>
                      </a:r>
                      <a:endParaRPr lang="en-US" sz="1300" b="1" i="0" u="none" strike="noStrike">
                        <a:solidFill>
                          <a:srgbClr val="000000"/>
                        </a:solidFill>
                        <a:effectLst/>
                        <a:latin typeface="Arial" panose="020B0604020202020204" pitchFamily="34" charset="0"/>
                      </a:endParaRPr>
                    </a:p>
                  </a:txBody>
                  <a:tcPr marT="0" marB="0" anchor="ctr">
                    <a:lnL w="12700" cap="flat" cmpd="sng" algn="ctr">
                      <a:solidFill>
                        <a:srgbClr val="FF0000"/>
                      </a:solidFill>
                      <a:prstDash val="dash"/>
                      <a:round/>
                      <a:headEnd type="none" w="med" len="med"/>
                      <a:tailEnd type="none" w="med" len="med"/>
                    </a:lnL>
                    <a:lnT w="12700" cap="flat" cmpd="sng" algn="ctr">
                      <a:solidFill>
                        <a:srgbClr val="FF0000"/>
                      </a:solidFill>
                      <a:prstDash val="dash"/>
                      <a:round/>
                      <a:headEnd type="none" w="med" len="med"/>
                      <a:tailEnd type="none" w="med" len="med"/>
                    </a:lnT>
                    <a:lnB w="12700" cap="flat" cmpd="sng" algn="ctr">
                      <a:solidFill>
                        <a:srgbClr val="FF0000"/>
                      </a:solidFill>
                      <a:prstDash val="dash"/>
                      <a:round/>
                      <a:headEnd type="none" w="med" len="med"/>
                      <a:tailEnd type="none" w="med" len="med"/>
                    </a:lnB>
                    <a:solidFill>
                      <a:schemeClr val="bg1"/>
                    </a:solidFill>
                  </a:tcPr>
                </a:tc>
                <a:tc>
                  <a:txBody>
                    <a:bodyPr/>
                    <a:lstStyle/>
                    <a:p>
                      <a:pPr algn="ctr" fontAlgn="ctr"/>
                      <a:r>
                        <a:rPr lang="en-US" sz="1300" b="1" u="none" strike="noStrike">
                          <a:effectLst/>
                        </a:rPr>
                        <a:t>CHILE</a:t>
                      </a:r>
                      <a:endParaRPr lang="en-US" sz="1300" b="1" i="0" u="none" strike="noStrike">
                        <a:solidFill>
                          <a:srgbClr val="000000"/>
                        </a:solidFill>
                        <a:effectLst/>
                        <a:latin typeface="Arial" panose="020B0604020202020204" pitchFamily="34" charset="0"/>
                      </a:endParaRPr>
                    </a:p>
                  </a:txBody>
                  <a:tcPr marT="0" marB="0" anchor="ctr">
                    <a:lnT w="12700" cap="flat" cmpd="sng" algn="ctr">
                      <a:solidFill>
                        <a:srgbClr val="FF0000"/>
                      </a:solidFill>
                      <a:prstDash val="dash"/>
                      <a:round/>
                      <a:headEnd type="none" w="med" len="med"/>
                      <a:tailEnd type="none" w="med" len="med"/>
                    </a:lnT>
                    <a:lnB w="12700" cap="flat" cmpd="sng" algn="ctr">
                      <a:solidFill>
                        <a:srgbClr val="FF0000"/>
                      </a:solidFill>
                      <a:prstDash val="dash"/>
                      <a:round/>
                      <a:headEnd type="none" w="med" len="med"/>
                      <a:tailEnd type="none" w="med" len="med"/>
                    </a:lnB>
                    <a:solidFill>
                      <a:schemeClr val="bg1"/>
                    </a:solidFill>
                  </a:tcPr>
                </a:tc>
                <a:tc>
                  <a:txBody>
                    <a:bodyPr/>
                    <a:lstStyle/>
                    <a:p>
                      <a:pPr algn="ctr" fontAlgn="ctr"/>
                      <a:r>
                        <a:rPr lang="en-US" sz="1300" b="1" u="none" strike="noStrike">
                          <a:effectLst/>
                        </a:rPr>
                        <a:t>38</a:t>
                      </a:r>
                      <a:endParaRPr lang="en-US" sz="1300" b="1" i="0" u="none" strike="noStrike">
                        <a:solidFill>
                          <a:srgbClr val="000000"/>
                        </a:solidFill>
                        <a:effectLst/>
                        <a:latin typeface="Arial" panose="020B0604020202020204" pitchFamily="34" charset="0"/>
                      </a:endParaRPr>
                    </a:p>
                  </a:txBody>
                  <a:tcPr marT="0" marB="0" anchor="ctr">
                    <a:lnR w="12700" cap="flat" cmpd="sng" algn="ctr">
                      <a:solidFill>
                        <a:srgbClr val="FF0000"/>
                      </a:solidFill>
                      <a:prstDash val="dash"/>
                      <a:round/>
                      <a:headEnd type="none" w="med" len="med"/>
                      <a:tailEnd type="none" w="med" len="med"/>
                    </a:lnR>
                    <a:lnT w="12700" cap="flat" cmpd="sng" algn="ctr">
                      <a:solidFill>
                        <a:srgbClr val="FF0000"/>
                      </a:solidFill>
                      <a:prstDash val="dash"/>
                      <a:round/>
                      <a:headEnd type="none" w="med" len="med"/>
                      <a:tailEnd type="none" w="med" len="med"/>
                    </a:lnT>
                    <a:lnB w="12700" cap="flat" cmpd="sng" algn="ctr">
                      <a:solidFill>
                        <a:srgbClr val="FF0000"/>
                      </a:solidFill>
                      <a:prstDash val="dash"/>
                      <a:round/>
                      <a:headEnd type="none" w="med" len="med"/>
                      <a:tailEnd type="none" w="med" len="med"/>
                    </a:lnB>
                    <a:solidFill>
                      <a:schemeClr val="bg1"/>
                    </a:solidFill>
                  </a:tcPr>
                </a:tc>
                <a:extLst>
                  <a:ext uri="{0D108BD9-81ED-4DB2-BD59-A6C34878D82A}">
                    <a16:rowId xmlns:a16="http://schemas.microsoft.com/office/drawing/2014/main" val="3943066961"/>
                  </a:ext>
                </a:extLst>
              </a:tr>
              <a:tr h="156682">
                <a:tc>
                  <a:txBody>
                    <a:bodyPr/>
                    <a:lstStyle/>
                    <a:p>
                      <a:pPr algn="ctr" fontAlgn="ctr"/>
                      <a:r>
                        <a:rPr lang="en-US" sz="1000" u="none" strike="noStrike">
                          <a:effectLst/>
                        </a:rPr>
                        <a:t>2</a:t>
                      </a:r>
                      <a:endParaRPr lang="en-US" sz="1000" b="0" i="0" u="none" strike="noStrike">
                        <a:solidFill>
                          <a:srgbClr val="000000"/>
                        </a:solidFill>
                        <a:effectLst/>
                        <a:latin typeface="Arial" panose="020B0604020202020204" pitchFamily="34" charset="0"/>
                      </a:endParaRPr>
                    </a:p>
                  </a:txBody>
                  <a:tcPr marT="0" marB="0" anchor="ctr">
                    <a:lnT w="12700" cap="flat" cmpd="sng" algn="ctr">
                      <a:solidFill>
                        <a:srgbClr val="FF0000"/>
                      </a:solidFill>
                      <a:prstDash val="dash"/>
                      <a:round/>
                      <a:headEnd type="none" w="med" len="med"/>
                      <a:tailEnd type="none" w="med" len="med"/>
                    </a:lnT>
                    <a:solidFill>
                      <a:schemeClr val="bg1">
                        <a:lumMod val="95000"/>
                      </a:schemeClr>
                    </a:solidFill>
                  </a:tcPr>
                </a:tc>
                <a:tc>
                  <a:txBody>
                    <a:bodyPr/>
                    <a:lstStyle/>
                    <a:p>
                      <a:pPr algn="ctr" fontAlgn="ctr"/>
                      <a:r>
                        <a:rPr lang="en-US" sz="1000" u="none" strike="noStrike">
                          <a:effectLst/>
                        </a:rPr>
                        <a:t>GERMANY</a:t>
                      </a:r>
                      <a:endParaRPr lang="en-US" sz="1000" b="0" i="0" u="none" strike="noStrike">
                        <a:solidFill>
                          <a:srgbClr val="000000"/>
                        </a:solidFill>
                        <a:effectLst/>
                        <a:latin typeface="Arial" panose="020B0604020202020204" pitchFamily="34" charset="0"/>
                      </a:endParaRPr>
                    </a:p>
                  </a:txBody>
                  <a:tcPr marT="0" marB="0" anchor="ctr">
                    <a:lnT w="12700" cap="flat" cmpd="sng" algn="ctr">
                      <a:solidFill>
                        <a:srgbClr val="FF0000"/>
                      </a:solidFill>
                      <a:prstDash val="dash"/>
                      <a:round/>
                      <a:headEnd type="none" w="med" len="med"/>
                      <a:tailEnd type="none" w="med" len="med"/>
                    </a:lnT>
                    <a:solidFill>
                      <a:schemeClr val="bg1">
                        <a:lumMod val="95000"/>
                      </a:schemeClr>
                    </a:solidFill>
                  </a:tcPr>
                </a:tc>
                <a:tc>
                  <a:txBody>
                    <a:bodyPr/>
                    <a:lstStyle/>
                    <a:p>
                      <a:pPr algn="ctr" fontAlgn="ctr"/>
                      <a:r>
                        <a:rPr lang="en-US" sz="1000" u="none" strike="noStrike">
                          <a:effectLst/>
                        </a:rPr>
                        <a:t>33</a:t>
                      </a:r>
                      <a:endParaRPr lang="en-US" sz="1000" b="0" i="0" u="none" strike="noStrike">
                        <a:solidFill>
                          <a:srgbClr val="000000"/>
                        </a:solidFill>
                        <a:effectLst/>
                        <a:latin typeface="Arial" panose="020B0604020202020204" pitchFamily="34" charset="0"/>
                      </a:endParaRPr>
                    </a:p>
                  </a:txBody>
                  <a:tcPr marT="0" marB="0" anchor="ctr">
                    <a:lnT w="12700" cap="flat" cmpd="sng" algn="ctr">
                      <a:solidFill>
                        <a:srgbClr val="FF0000"/>
                      </a:solidFill>
                      <a:prstDash val="dash"/>
                      <a:round/>
                      <a:headEnd type="none" w="med" len="med"/>
                      <a:tailEnd type="none" w="med" len="med"/>
                    </a:lnT>
                    <a:solidFill>
                      <a:schemeClr val="bg1">
                        <a:lumMod val="95000"/>
                      </a:schemeClr>
                    </a:solidFill>
                  </a:tcPr>
                </a:tc>
                <a:extLst>
                  <a:ext uri="{0D108BD9-81ED-4DB2-BD59-A6C34878D82A}">
                    <a16:rowId xmlns:a16="http://schemas.microsoft.com/office/drawing/2014/main" val="3720495229"/>
                  </a:ext>
                </a:extLst>
              </a:tr>
              <a:tr h="156682">
                <a:tc>
                  <a:txBody>
                    <a:bodyPr/>
                    <a:lstStyle/>
                    <a:p>
                      <a:pPr algn="ctr" fontAlgn="ctr"/>
                      <a:r>
                        <a:rPr lang="en-US" sz="1000" u="none" strike="noStrike">
                          <a:effectLst/>
                        </a:rPr>
                        <a:t>3</a:t>
                      </a:r>
                      <a:endParaRPr lang="en-US" sz="1000" b="0" i="0" u="none" strike="noStrike">
                        <a:solidFill>
                          <a:srgbClr val="000000"/>
                        </a:solidFill>
                        <a:effectLst/>
                        <a:latin typeface="Arial" panose="020B0604020202020204" pitchFamily="34" charset="0"/>
                      </a:endParaRPr>
                    </a:p>
                  </a:txBody>
                  <a:tcPr marT="0" marB="0" anchor="ctr">
                    <a:solidFill>
                      <a:schemeClr val="bg1"/>
                    </a:solidFill>
                  </a:tcPr>
                </a:tc>
                <a:tc>
                  <a:txBody>
                    <a:bodyPr/>
                    <a:lstStyle/>
                    <a:p>
                      <a:pPr algn="ctr" fontAlgn="ctr"/>
                      <a:r>
                        <a:rPr lang="en-US" sz="1000" u="none" strike="noStrike">
                          <a:effectLst/>
                        </a:rPr>
                        <a:t>ITALY</a:t>
                      </a:r>
                      <a:endParaRPr lang="en-US" sz="1000" b="0" i="0" u="none" strike="noStrike">
                        <a:solidFill>
                          <a:srgbClr val="000000"/>
                        </a:solidFill>
                        <a:effectLst/>
                        <a:latin typeface="Arial" panose="020B0604020202020204" pitchFamily="34" charset="0"/>
                      </a:endParaRPr>
                    </a:p>
                  </a:txBody>
                  <a:tcPr marT="0" marB="0" anchor="ctr">
                    <a:solidFill>
                      <a:schemeClr val="bg1"/>
                    </a:solidFill>
                  </a:tcPr>
                </a:tc>
                <a:tc>
                  <a:txBody>
                    <a:bodyPr/>
                    <a:lstStyle/>
                    <a:p>
                      <a:pPr algn="ctr" fontAlgn="ctr"/>
                      <a:r>
                        <a:rPr lang="en-US" sz="1000" u="none" strike="noStrike">
                          <a:effectLst/>
                        </a:rPr>
                        <a:t>33</a:t>
                      </a:r>
                      <a:endParaRPr lang="en-US" sz="1000" b="0" i="0" u="none" strike="noStrike">
                        <a:solidFill>
                          <a:srgbClr val="000000"/>
                        </a:solidFill>
                        <a:effectLst/>
                        <a:latin typeface="Arial" panose="020B0604020202020204" pitchFamily="34" charset="0"/>
                      </a:endParaRPr>
                    </a:p>
                  </a:txBody>
                  <a:tcPr marT="0" marB="0" anchor="ctr">
                    <a:solidFill>
                      <a:schemeClr val="bg1"/>
                    </a:solidFill>
                  </a:tcPr>
                </a:tc>
                <a:extLst>
                  <a:ext uri="{0D108BD9-81ED-4DB2-BD59-A6C34878D82A}">
                    <a16:rowId xmlns:a16="http://schemas.microsoft.com/office/drawing/2014/main" val="4042176462"/>
                  </a:ext>
                </a:extLst>
              </a:tr>
              <a:tr h="156682">
                <a:tc>
                  <a:txBody>
                    <a:bodyPr/>
                    <a:lstStyle/>
                    <a:p>
                      <a:pPr algn="ctr" fontAlgn="ctr"/>
                      <a:r>
                        <a:rPr lang="en-US" sz="1000" u="none" strike="noStrike">
                          <a:effectLst/>
                        </a:rPr>
                        <a:t>4</a:t>
                      </a:r>
                      <a:endParaRPr lang="en-US" sz="1000" b="0" i="0" u="none" strike="noStrike">
                        <a:solidFill>
                          <a:srgbClr val="000000"/>
                        </a:solidFill>
                        <a:effectLst/>
                        <a:latin typeface="Arial" panose="020B0604020202020204" pitchFamily="34" charset="0"/>
                      </a:endParaRPr>
                    </a:p>
                  </a:txBody>
                  <a:tcPr marT="0" marB="0" anchor="ctr">
                    <a:solidFill>
                      <a:schemeClr val="bg1">
                        <a:lumMod val="95000"/>
                      </a:schemeClr>
                    </a:solidFill>
                  </a:tcPr>
                </a:tc>
                <a:tc>
                  <a:txBody>
                    <a:bodyPr/>
                    <a:lstStyle/>
                    <a:p>
                      <a:pPr algn="ctr" fontAlgn="ctr"/>
                      <a:r>
                        <a:rPr lang="en-US" sz="1000" u="none" strike="noStrike">
                          <a:effectLst/>
                        </a:rPr>
                        <a:t>FRANCE</a:t>
                      </a:r>
                      <a:endParaRPr lang="en-US" sz="1000" b="0" i="0" u="none" strike="noStrike">
                        <a:solidFill>
                          <a:srgbClr val="000000"/>
                        </a:solidFill>
                        <a:effectLst/>
                        <a:latin typeface="Arial" panose="020B0604020202020204" pitchFamily="34" charset="0"/>
                      </a:endParaRPr>
                    </a:p>
                  </a:txBody>
                  <a:tcPr marT="0" marB="0" anchor="ctr">
                    <a:solidFill>
                      <a:schemeClr val="bg1">
                        <a:lumMod val="95000"/>
                      </a:schemeClr>
                    </a:solidFill>
                  </a:tcPr>
                </a:tc>
                <a:tc>
                  <a:txBody>
                    <a:bodyPr/>
                    <a:lstStyle/>
                    <a:p>
                      <a:pPr algn="ctr" fontAlgn="ctr"/>
                      <a:r>
                        <a:rPr lang="en-US" sz="1000" u="none" strike="noStrike">
                          <a:effectLst/>
                        </a:rPr>
                        <a:t>25</a:t>
                      </a:r>
                      <a:endParaRPr lang="en-US" sz="1000" b="0" i="0" u="none" strike="noStrike">
                        <a:solidFill>
                          <a:srgbClr val="000000"/>
                        </a:solidFill>
                        <a:effectLst/>
                        <a:latin typeface="Arial" panose="020B0604020202020204" pitchFamily="34" charset="0"/>
                      </a:endParaRPr>
                    </a:p>
                  </a:txBody>
                  <a:tcPr marT="0" marB="0" anchor="ctr">
                    <a:solidFill>
                      <a:schemeClr val="bg1">
                        <a:lumMod val="95000"/>
                      </a:schemeClr>
                    </a:solidFill>
                  </a:tcPr>
                </a:tc>
                <a:extLst>
                  <a:ext uri="{0D108BD9-81ED-4DB2-BD59-A6C34878D82A}">
                    <a16:rowId xmlns:a16="http://schemas.microsoft.com/office/drawing/2014/main" val="3768956277"/>
                  </a:ext>
                </a:extLst>
              </a:tr>
              <a:tr h="156682">
                <a:tc>
                  <a:txBody>
                    <a:bodyPr/>
                    <a:lstStyle/>
                    <a:p>
                      <a:pPr algn="ctr" fontAlgn="ctr"/>
                      <a:r>
                        <a:rPr lang="en-US" sz="1000" u="none" strike="noStrike">
                          <a:effectLst/>
                        </a:rPr>
                        <a:t>5</a:t>
                      </a:r>
                      <a:endParaRPr lang="en-US" sz="1000" b="0" i="0" u="none" strike="noStrike">
                        <a:solidFill>
                          <a:srgbClr val="000000"/>
                        </a:solidFill>
                        <a:effectLst/>
                        <a:latin typeface="Arial" panose="020B0604020202020204" pitchFamily="34" charset="0"/>
                      </a:endParaRPr>
                    </a:p>
                  </a:txBody>
                  <a:tcPr marT="0" marB="0" anchor="ctr">
                    <a:solidFill>
                      <a:schemeClr val="bg1"/>
                    </a:solidFill>
                  </a:tcPr>
                </a:tc>
                <a:tc>
                  <a:txBody>
                    <a:bodyPr/>
                    <a:lstStyle/>
                    <a:p>
                      <a:pPr algn="ctr" fontAlgn="ctr"/>
                      <a:r>
                        <a:rPr lang="en-US" sz="1000" u="none" strike="noStrike">
                          <a:effectLst/>
                        </a:rPr>
                        <a:t>UNITED KINGDOM</a:t>
                      </a:r>
                      <a:endParaRPr lang="en-US" sz="1000" b="0" i="0" u="none" strike="noStrike">
                        <a:solidFill>
                          <a:srgbClr val="000000"/>
                        </a:solidFill>
                        <a:effectLst/>
                        <a:latin typeface="Arial" panose="020B0604020202020204" pitchFamily="34" charset="0"/>
                      </a:endParaRPr>
                    </a:p>
                  </a:txBody>
                  <a:tcPr marT="0" marB="0" anchor="ctr">
                    <a:solidFill>
                      <a:schemeClr val="bg1"/>
                    </a:solidFill>
                  </a:tcPr>
                </a:tc>
                <a:tc>
                  <a:txBody>
                    <a:bodyPr/>
                    <a:lstStyle/>
                    <a:p>
                      <a:pPr algn="ctr" fontAlgn="ctr"/>
                      <a:r>
                        <a:rPr lang="en-US" sz="1000" u="none" strike="noStrike">
                          <a:effectLst/>
                        </a:rPr>
                        <a:t>25</a:t>
                      </a:r>
                      <a:endParaRPr lang="en-US" sz="1000" b="0" i="0" u="none" strike="noStrike">
                        <a:solidFill>
                          <a:srgbClr val="000000"/>
                        </a:solidFill>
                        <a:effectLst/>
                        <a:latin typeface="Arial" panose="020B0604020202020204" pitchFamily="34" charset="0"/>
                      </a:endParaRPr>
                    </a:p>
                  </a:txBody>
                  <a:tcPr marT="0" marB="0" anchor="ctr">
                    <a:solidFill>
                      <a:schemeClr val="bg1"/>
                    </a:solidFill>
                  </a:tcPr>
                </a:tc>
                <a:extLst>
                  <a:ext uri="{0D108BD9-81ED-4DB2-BD59-A6C34878D82A}">
                    <a16:rowId xmlns:a16="http://schemas.microsoft.com/office/drawing/2014/main" val="177418652"/>
                  </a:ext>
                </a:extLst>
              </a:tr>
              <a:tr h="156682">
                <a:tc>
                  <a:txBody>
                    <a:bodyPr/>
                    <a:lstStyle/>
                    <a:p>
                      <a:pPr algn="ctr" fontAlgn="ctr"/>
                      <a:r>
                        <a:rPr lang="en-US" sz="1000" u="none" strike="noStrike">
                          <a:effectLst/>
                        </a:rPr>
                        <a:t>6</a:t>
                      </a:r>
                      <a:endParaRPr lang="en-US" sz="1000" b="0" i="0" u="none" strike="noStrike">
                        <a:solidFill>
                          <a:srgbClr val="000000"/>
                        </a:solidFill>
                        <a:effectLst/>
                        <a:latin typeface="Arial" panose="020B0604020202020204" pitchFamily="34" charset="0"/>
                      </a:endParaRPr>
                    </a:p>
                  </a:txBody>
                  <a:tcPr marT="0" marB="0" anchor="ctr">
                    <a:solidFill>
                      <a:schemeClr val="bg1">
                        <a:lumMod val="95000"/>
                      </a:schemeClr>
                    </a:solidFill>
                  </a:tcPr>
                </a:tc>
                <a:tc>
                  <a:txBody>
                    <a:bodyPr/>
                    <a:lstStyle/>
                    <a:p>
                      <a:pPr algn="ctr" fontAlgn="ctr"/>
                      <a:r>
                        <a:rPr lang="en-US" sz="1000" u="none" strike="noStrike">
                          <a:effectLst/>
                        </a:rPr>
                        <a:t>HONG KONG</a:t>
                      </a:r>
                      <a:endParaRPr lang="en-US" sz="1000" b="0" i="0" u="none" strike="noStrike">
                        <a:solidFill>
                          <a:srgbClr val="000000"/>
                        </a:solidFill>
                        <a:effectLst/>
                        <a:latin typeface="Arial" panose="020B0604020202020204" pitchFamily="34" charset="0"/>
                      </a:endParaRPr>
                    </a:p>
                  </a:txBody>
                  <a:tcPr marT="0" marB="0" anchor="ctr">
                    <a:solidFill>
                      <a:schemeClr val="bg1">
                        <a:lumMod val="95000"/>
                      </a:schemeClr>
                    </a:solidFill>
                  </a:tcPr>
                </a:tc>
                <a:tc>
                  <a:txBody>
                    <a:bodyPr/>
                    <a:lstStyle/>
                    <a:p>
                      <a:pPr algn="ctr" fontAlgn="ctr"/>
                      <a:r>
                        <a:rPr lang="en-US" sz="1000" u="none" strike="noStrike">
                          <a:effectLst/>
                        </a:rPr>
                        <a:t>19</a:t>
                      </a:r>
                      <a:endParaRPr lang="en-US" sz="1000" b="0" i="0" u="none" strike="noStrike">
                        <a:solidFill>
                          <a:srgbClr val="000000"/>
                        </a:solidFill>
                        <a:effectLst/>
                        <a:latin typeface="Arial" panose="020B0604020202020204" pitchFamily="34" charset="0"/>
                      </a:endParaRPr>
                    </a:p>
                  </a:txBody>
                  <a:tcPr marT="0" marB="0" anchor="ctr">
                    <a:solidFill>
                      <a:schemeClr val="bg1">
                        <a:lumMod val="95000"/>
                      </a:schemeClr>
                    </a:solidFill>
                  </a:tcPr>
                </a:tc>
                <a:extLst>
                  <a:ext uri="{0D108BD9-81ED-4DB2-BD59-A6C34878D82A}">
                    <a16:rowId xmlns:a16="http://schemas.microsoft.com/office/drawing/2014/main" val="2814646194"/>
                  </a:ext>
                </a:extLst>
              </a:tr>
              <a:tr h="156682">
                <a:tc>
                  <a:txBody>
                    <a:bodyPr/>
                    <a:lstStyle/>
                    <a:p>
                      <a:pPr algn="ctr" fontAlgn="ctr"/>
                      <a:r>
                        <a:rPr lang="en-US" sz="1000" u="none" strike="noStrike">
                          <a:effectLst/>
                        </a:rPr>
                        <a:t>7</a:t>
                      </a:r>
                      <a:endParaRPr lang="en-US" sz="1000" b="0" i="0" u="none" strike="noStrike">
                        <a:solidFill>
                          <a:srgbClr val="000000"/>
                        </a:solidFill>
                        <a:effectLst/>
                        <a:latin typeface="Arial" panose="020B0604020202020204" pitchFamily="34" charset="0"/>
                      </a:endParaRPr>
                    </a:p>
                  </a:txBody>
                  <a:tcPr marT="0" marB="0" anchor="ctr">
                    <a:solidFill>
                      <a:schemeClr val="bg1"/>
                    </a:solidFill>
                  </a:tcPr>
                </a:tc>
                <a:tc>
                  <a:txBody>
                    <a:bodyPr/>
                    <a:lstStyle/>
                    <a:p>
                      <a:pPr algn="ctr" fontAlgn="ctr"/>
                      <a:r>
                        <a:rPr lang="en-US" sz="1000" u="none" strike="noStrike">
                          <a:effectLst/>
                        </a:rPr>
                        <a:t>PERU</a:t>
                      </a:r>
                      <a:endParaRPr lang="en-US" sz="1000" b="0" i="0" u="none" strike="noStrike">
                        <a:solidFill>
                          <a:srgbClr val="000000"/>
                        </a:solidFill>
                        <a:effectLst/>
                        <a:latin typeface="Arial" panose="020B0604020202020204" pitchFamily="34" charset="0"/>
                      </a:endParaRPr>
                    </a:p>
                  </a:txBody>
                  <a:tcPr marT="0" marB="0" anchor="ctr">
                    <a:solidFill>
                      <a:schemeClr val="bg1"/>
                    </a:solidFill>
                  </a:tcPr>
                </a:tc>
                <a:tc>
                  <a:txBody>
                    <a:bodyPr/>
                    <a:lstStyle/>
                    <a:p>
                      <a:pPr algn="ctr" fontAlgn="ctr"/>
                      <a:r>
                        <a:rPr lang="en-US" sz="1000" u="none" strike="noStrike">
                          <a:effectLst/>
                        </a:rPr>
                        <a:t>11</a:t>
                      </a:r>
                      <a:endParaRPr lang="en-US" sz="1000" b="0" i="0" u="none" strike="noStrike">
                        <a:solidFill>
                          <a:srgbClr val="000000"/>
                        </a:solidFill>
                        <a:effectLst/>
                        <a:latin typeface="Arial" panose="020B0604020202020204" pitchFamily="34" charset="0"/>
                      </a:endParaRPr>
                    </a:p>
                  </a:txBody>
                  <a:tcPr marT="0" marB="0" anchor="ctr">
                    <a:solidFill>
                      <a:schemeClr val="bg1"/>
                    </a:solidFill>
                  </a:tcPr>
                </a:tc>
                <a:extLst>
                  <a:ext uri="{0D108BD9-81ED-4DB2-BD59-A6C34878D82A}">
                    <a16:rowId xmlns:a16="http://schemas.microsoft.com/office/drawing/2014/main" val="4284660611"/>
                  </a:ext>
                </a:extLst>
              </a:tr>
              <a:tr h="156682">
                <a:tc>
                  <a:txBody>
                    <a:bodyPr/>
                    <a:lstStyle/>
                    <a:p>
                      <a:pPr algn="ctr" fontAlgn="ctr"/>
                      <a:r>
                        <a:rPr lang="en-US" sz="1000" u="none" strike="noStrike">
                          <a:effectLst/>
                        </a:rPr>
                        <a:t>8</a:t>
                      </a:r>
                      <a:endParaRPr lang="en-US" sz="1000" b="0" i="0" u="none" strike="noStrike">
                        <a:solidFill>
                          <a:srgbClr val="000000"/>
                        </a:solidFill>
                        <a:effectLst/>
                        <a:latin typeface="Arial" panose="020B0604020202020204" pitchFamily="34" charset="0"/>
                      </a:endParaRPr>
                    </a:p>
                  </a:txBody>
                  <a:tcPr marT="0" marB="0" anchor="ctr">
                    <a:solidFill>
                      <a:schemeClr val="bg1">
                        <a:lumMod val="95000"/>
                      </a:schemeClr>
                    </a:solidFill>
                  </a:tcPr>
                </a:tc>
                <a:tc>
                  <a:txBody>
                    <a:bodyPr/>
                    <a:lstStyle/>
                    <a:p>
                      <a:pPr algn="ctr" fontAlgn="ctr"/>
                      <a:r>
                        <a:rPr lang="en-US" sz="1000" u="none" strike="noStrike">
                          <a:effectLst/>
                        </a:rPr>
                        <a:t>BELGIUM</a:t>
                      </a:r>
                      <a:endParaRPr lang="en-US" sz="1000" b="0" i="0" u="none" strike="noStrike">
                        <a:solidFill>
                          <a:srgbClr val="000000"/>
                        </a:solidFill>
                        <a:effectLst/>
                        <a:latin typeface="Arial" panose="020B0604020202020204" pitchFamily="34" charset="0"/>
                      </a:endParaRPr>
                    </a:p>
                  </a:txBody>
                  <a:tcPr marT="0" marB="0" anchor="ctr">
                    <a:solidFill>
                      <a:schemeClr val="bg1">
                        <a:lumMod val="95000"/>
                      </a:schemeClr>
                    </a:solidFill>
                  </a:tcPr>
                </a:tc>
                <a:tc>
                  <a:txBody>
                    <a:bodyPr/>
                    <a:lstStyle/>
                    <a:p>
                      <a:pPr algn="ctr" fontAlgn="ctr"/>
                      <a:r>
                        <a:rPr lang="en-US" sz="1000" u="none" strike="noStrike">
                          <a:effectLst/>
                        </a:rPr>
                        <a:t>10</a:t>
                      </a:r>
                      <a:endParaRPr lang="en-US" sz="1000" b="0" i="0" u="none" strike="noStrike">
                        <a:solidFill>
                          <a:srgbClr val="000000"/>
                        </a:solidFill>
                        <a:effectLst/>
                        <a:latin typeface="Arial" panose="020B0604020202020204" pitchFamily="34" charset="0"/>
                      </a:endParaRPr>
                    </a:p>
                  </a:txBody>
                  <a:tcPr marT="0" marB="0" anchor="ctr">
                    <a:solidFill>
                      <a:schemeClr val="bg1">
                        <a:lumMod val="95000"/>
                      </a:schemeClr>
                    </a:solidFill>
                  </a:tcPr>
                </a:tc>
                <a:extLst>
                  <a:ext uri="{0D108BD9-81ED-4DB2-BD59-A6C34878D82A}">
                    <a16:rowId xmlns:a16="http://schemas.microsoft.com/office/drawing/2014/main" val="2643028206"/>
                  </a:ext>
                </a:extLst>
              </a:tr>
              <a:tr h="156682">
                <a:tc>
                  <a:txBody>
                    <a:bodyPr/>
                    <a:lstStyle/>
                    <a:p>
                      <a:pPr algn="ctr" fontAlgn="ctr"/>
                      <a:r>
                        <a:rPr lang="en-US" sz="1000" u="none" strike="noStrike">
                          <a:effectLst/>
                        </a:rPr>
                        <a:t>9</a:t>
                      </a:r>
                      <a:endParaRPr lang="en-US" sz="1000" b="0" i="0" u="none" strike="noStrike">
                        <a:solidFill>
                          <a:srgbClr val="000000"/>
                        </a:solidFill>
                        <a:effectLst/>
                        <a:latin typeface="Arial" panose="020B0604020202020204" pitchFamily="34" charset="0"/>
                      </a:endParaRPr>
                    </a:p>
                  </a:txBody>
                  <a:tcPr marT="0" marB="0" anchor="ctr">
                    <a:solidFill>
                      <a:schemeClr val="bg1"/>
                    </a:solidFill>
                  </a:tcPr>
                </a:tc>
                <a:tc>
                  <a:txBody>
                    <a:bodyPr/>
                    <a:lstStyle/>
                    <a:p>
                      <a:pPr algn="ctr" fontAlgn="ctr"/>
                      <a:r>
                        <a:rPr lang="en-US" sz="1000" u="none" strike="noStrike">
                          <a:effectLst/>
                        </a:rPr>
                        <a:t>IRELAND</a:t>
                      </a:r>
                      <a:endParaRPr lang="en-US" sz="1000" b="0" i="0" u="none" strike="noStrike">
                        <a:solidFill>
                          <a:srgbClr val="000000"/>
                        </a:solidFill>
                        <a:effectLst/>
                        <a:latin typeface="Arial" panose="020B0604020202020204" pitchFamily="34" charset="0"/>
                      </a:endParaRPr>
                    </a:p>
                  </a:txBody>
                  <a:tcPr marT="0" marB="0" anchor="ctr">
                    <a:solidFill>
                      <a:schemeClr val="bg1"/>
                    </a:solidFill>
                  </a:tcPr>
                </a:tc>
                <a:tc>
                  <a:txBody>
                    <a:bodyPr/>
                    <a:lstStyle/>
                    <a:p>
                      <a:pPr algn="ctr" fontAlgn="ctr"/>
                      <a:r>
                        <a:rPr lang="en-US" sz="1000" u="none" strike="noStrike">
                          <a:effectLst/>
                        </a:rPr>
                        <a:t>10</a:t>
                      </a:r>
                      <a:endParaRPr lang="en-US" sz="1000" b="0" i="0" u="none" strike="noStrike">
                        <a:solidFill>
                          <a:srgbClr val="000000"/>
                        </a:solidFill>
                        <a:effectLst/>
                        <a:latin typeface="Arial" panose="020B0604020202020204" pitchFamily="34" charset="0"/>
                      </a:endParaRPr>
                    </a:p>
                  </a:txBody>
                  <a:tcPr marT="0" marB="0" anchor="ctr">
                    <a:solidFill>
                      <a:schemeClr val="bg1"/>
                    </a:solidFill>
                  </a:tcPr>
                </a:tc>
                <a:extLst>
                  <a:ext uri="{0D108BD9-81ED-4DB2-BD59-A6C34878D82A}">
                    <a16:rowId xmlns:a16="http://schemas.microsoft.com/office/drawing/2014/main" val="2632584347"/>
                  </a:ext>
                </a:extLst>
              </a:tr>
              <a:tr h="156682">
                <a:tc>
                  <a:txBody>
                    <a:bodyPr/>
                    <a:lstStyle/>
                    <a:p>
                      <a:pPr algn="ctr" fontAlgn="ctr"/>
                      <a:r>
                        <a:rPr lang="en-US" sz="1000" u="none" strike="noStrike">
                          <a:effectLst/>
                        </a:rPr>
                        <a:t>10</a:t>
                      </a:r>
                      <a:endParaRPr lang="en-US" sz="1000" b="0" i="0" u="none" strike="noStrike">
                        <a:solidFill>
                          <a:srgbClr val="000000"/>
                        </a:solidFill>
                        <a:effectLst/>
                        <a:latin typeface="Arial" panose="020B0604020202020204" pitchFamily="34" charset="0"/>
                      </a:endParaRPr>
                    </a:p>
                  </a:txBody>
                  <a:tcPr marT="0" marB="0" anchor="ctr">
                    <a:solidFill>
                      <a:schemeClr val="bg1">
                        <a:lumMod val="95000"/>
                      </a:schemeClr>
                    </a:solidFill>
                  </a:tcPr>
                </a:tc>
                <a:tc>
                  <a:txBody>
                    <a:bodyPr/>
                    <a:lstStyle/>
                    <a:p>
                      <a:pPr algn="ctr" fontAlgn="ctr"/>
                      <a:r>
                        <a:rPr lang="en-US" sz="1000" u="none" strike="noStrike">
                          <a:effectLst/>
                        </a:rPr>
                        <a:t>AUSTRIA</a:t>
                      </a:r>
                      <a:endParaRPr lang="en-US" sz="1000" b="0" i="0" u="none" strike="noStrike">
                        <a:solidFill>
                          <a:srgbClr val="000000"/>
                        </a:solidFill>
                        <a:effectLst/>
                        <a:latin typeface="Arial" panose="020B0604020202020204" pitchFamily="34" charset="0"/>
                      </a:endParaRPr>
                    </a:p>
                  </a:txBody>
                  <a:tcPr marT="0" marB="0" anchor="ctr">
                    <a:solidFill>
                      <a:schemeClr val="bg1">
                        <a:lumMod val="95000"/>
                      </a:schemeClr>
                    </a:solidFill>
                  </a:tcPr>
                </a:tc>
                <a:tc>
                  <a:txBody>
                    <a:bodyPr/>
                    <a:lstStyle/>
                    <a:p>
                      <a:pPr algn="ctr" fontAlgn="ctr"/>
                      <a:r>
                        <a:rPr lang="en-US" sz="1000" u="none" strike="noStrike">
                          <a:effectLst/>
                        </a:rPr>
                        <a:t>8</a:t>
                      </a:r>
                      <a:endParaRPr lang="en-US" sz="1000" b="0" i="0" u="none" strike="noStrike">
                        <a:solidFill>
                          <a:srgbClr val="000000"/>
                        </a:solidFill>
                        <a:effectLst/>
                        <a:latin typeface="Arial" panose="020B0604020202020204" pitchFamily="34" charset="0"/>
                      </a:endParaRPr>
                    </a:p>
                  </a:txBody>
                  <a:tcPr marT="0" marB="0" anchor="ctr">
                    <a:solidFill>
                      <a:schemeClr val="bg1">
                        <a:lumMod val="95000"/>
                      </a:schemeClr>
                    </a:solidFill>
                  </a:tcPr>
                </a:tc>
                <a:extLst>
                  <a:ext uri="{0D108BD9-81ED-4DB2-BD59-A6C34878D82A}">
                    <a16:rowId xmlns:a16="http://schemas.microsoft.com/office/drawing/2014/main" val="660303246"/>
                  </a:ext>
                </a:extLst>
              </a:tr>
            </a:tbl>
          </a:graphicData>
        </a:graphic>
      </p:graphicFrame>
    </p:spTree>
    <p:extLst>
      <p:ext uri="{BB962C8B-B14F-4D97-AF65-F5344CB8AC3E}">
        <p14:creationId xmlns:p14="http://schemas.microsoft.com/office/powerpoint/2010/main" val="3542913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0DCE6742-6203-1815-CEF1-16A3E511227D}"/>
              </a:ext>
            </a:extLst>
          </p:cNvPr>
          <p:cNvGraphicFramePr>
            <a:graphicFrameLocks/>
          </p:cNvGraphicFramePr>
          <p:nvPr>
            <p:extLst>
              <p:ext uri="{D42A27DB-BD31-4B8C-83A1-F6EECF244321}">
                <p14:modId xmlns:p14="http://schemas.microsoft.com/office/powerpoint/2010/main" val="867367026"/>
              </p:ext>
            </p:extLst>
          </p:nvPr>
        </p:nvGraphicFramePr>
        <p:xfrm>
          <a:off x="2724187" y="2392845"/>
          <a:ext cx="6143625" cy="4057650"/>
        </p:xfrm>
        <a:graphic>
          <a:graphicData uri="http://schemas.openxmlformats.org/drawingml/2006/chart">
            <c:chart xmlns:c="http://schemas.openxmlformats.org/drawingml/2006/chart" xmlns:r="http://schemas.openxmlformats.org/officeDocument/2006/relationships" r:id="rId2"/>
          </a:graphicData>
        </a:graphic>
      </p:graphicFrame>
      <p:sp>
        <p:nvSpPr>
          <p:cNvPr id="4" name="CuadroTexto 3">
            <a:extLst>
              <a:ext uri="{FF2B5EF4-FFF2-40B4-BE49-F238E27FC236}">
                <a16:creationId xmlns:a16="http://schemas.microsoft.com/office/drawing/2014/main" id="{632D7DA3-E554-910B-EAE5-555A0D84C64F}"/>
              </a:ext>
            </a:extLst>
          </p:cNvPr>
          <p:cNvSpPr txBox="1"/>
          <p:nvPr/>
        </p:nvSpPr>
        <p:spPr>
          <a:xfrm>
            <a:off x="3702463" y="1709935"/>
            <a:ext cx="5644737" cy="6924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just" defTabSz="825479" rtl="0" eaLnBrk="1" fontAlgn="auto" latinLnBrk="0" hangingPunct="0">
              <a:lnSpc>
                <a:spcPct val="100000"/>
              </a:lnSpc>
              <a:spcBef>
                <a:spcPts val="0"/>
              </a:spcBef>
              <a:spcAft>
                <a:spcPts val="0"/>
              </a:spcAft>
              <a:buClrTx/>
              <a:buSzTx/>
              <a:buFontTx/>
              <a:buNone/>
              <a:tabLst/>
            </a:pPr>
            <a:r>
              <a:rPr lang="es-CL" sz="1400" b="1">
                <a:solidFill>
                  <a:srgbClr val="002060"/>
                </a:solidFill>
                <a:latin typeface="Helvetica Neue"/>
                <a:ea typeface="Helvetica Neue"/>
                <a:cs typeface="Helvetica Neue"/>
                <a:sym typeface="Helvetica Neue"/>
              </a:rPr>
              <a:t>Participación de bonos corporativos no financieros y soberanos en mercado local</a:t>
            </a:r>
            <a:endParaRPr kumimoji="0" lang="es-CL" sz="1400" b="1" i="0" u="none" strike="noStrike" kern="1200" cap="none" spc="0" normalizeH="0" baseline="0" noProof="0">
              <a:ln>
                <a:noFill/>
              </a:ln>
              <a:solidFill>
                <a:srgbClr val="002060"/>
              </a:solidFill>
              <a:effectLst/>
              <a:uLnTx/>
              <a:uFillTx/>
              <a:latin typeface="Helvetica Neue"/>
              <a:ea typeface="Helvetica Neue"/>
              <a:cs typeface="Helvetica Neue"/>
              <a:sym typeface="Helvetica Neue"/>
            </a:endParaRPr>
          </a:p>
          <a:p>
            <a:pPr marL="0" marR="0" indent="0" algn="just" defTabSz="825479" rtl="0" eaLnBrk="1" fontAlgn="auto" latinLnBrk="0" hangingPunct="0">
              <a:lnSpc>
                <a:spcPct val="100000"/>
              </a:lnSpc>
              <a:spcBef>
                <a:spcPts val="0"/>
              </a:spcBef>
              <a:spcAft>
                <a:spcPts val="0"/>
              </a:spcAft>
              <a:buClrTx/>
              <a:buSzTx/>
              <a:buFontTx/>
              <a:buNone/>
              <a:tabLst/>
            </a:pPr>
            <a:r>
              <a:rPr lang="es-ES" sz="1200">
                <a:solidFill>
                  <a:srgbClr val="103C67"/>
                </a:solidFill>
                <a:latin typeface="Helvetica Neue"/>
                <a:ea typeface="Helvetica Neue"/>
                <a:cs typeface="Helvetica Neue"/>
                <a:sym typeface="Helvetica Neue"/>
              </a:rPr>
              <a:t>Porcentaje, 8 de noviembre de 2023</a:t>
            </a:r>
            <a:endParaRPr kumimoji="0" lang="es-CL" sz="1200" i="0" u="none" strike="noStrike" kern="1200" cap="none" spc="0" normalizeH="0" baseline="0" noProof="0">
              <a:ln>
                <a:noFill/>
              </a:ln>
              <a:solidFill>
                <a:srgbClr val="002060"/>
              </a:solidFill>
              <a:effectLst/>
              <a:uLnTx/>
              <a:uFillTx/>
              <a:latin typeface="Helvetica Neue"/>
              <a:ea typeface="Helvetica Neue"/>
              <a:cs typeface="Helvetica Neue"/>
              <a:sym typeface="Helvetica Neue"/>
            </a:endParaRPr>
          </a:p>
        </p:txBody>
      </p:sp>
      <p:sp>
        <p:nvSpPr>
          <p:cNvPr id="5" name="CuadroTexto 4">
            <a:extLst>
              <a:ext uri="{FF2B5EF4-FFF2-40B4-BE49-F238E27FC236}">
                <a16:creationId xmlns:a16="http://schemas.microsoft.com/office/drawing/2014/main" id="{9B94EF5B-C7F3-13C8-0786-8112EA117CE5}"/>
              </a:ext>
            </a:extLst>
          </p:cNvPr>
          <p:cNvSpPr txBox="1"/>
          <p:nvPr/>
        </p:nvSpPr>
        <p:spPr>
          <a:xfrm>
            <a:off x="2470210" y="240900"/>
            <a:ext cx="8813307" cy="1107996"/>
          </a:xfrm>
          <a:prstGeom prst="rect">
            <a:avLst/>
          </a:prstGeom>
          <a:noFill/>
        </p:spPr>
        <p:txBody>
          <a:bodyPr wrap="square">
            <a:spAutoFit/>
          </a:bodyPr>
          <a:lstStyle/>
          <a:p>
            <a:r>
              <a:rPr lang="en-US" sz="2200" b="1" kern="0">
                <a:solidFill>
                  <a:srgbClr val="002060"/>
                </a:solidFill>
                <a:latin typeface="gobCL" panose="02000603050000020004"/>
              </a:rPr>
              <a:t>Se </a:t>
            </a:r>
            <a:r>
              <a:rPr lang="en-US" sz="2200" b="1" kern="0" err="1">
                <a:solidFill>
                  <a:srgbClr val="002060"/>
                </a:solidFill>
                <a:latin typeface="gobCL" panose="02000603050000020004"/>
              </a:rPr>
              <a:t>requieren</a:t>
            </a:r>
            <a:r>
              <a:rPr lang="en-US" sz="2200" b="1" kern="0">
                <a:solidFill>
                  <a:srgbClr val="002060"/>
                </a:solidFill>
                <a:latin typeface="gobCL" panose="02000603050000020004"/>
              </a:rPr>
              <a:t> </a:t>
            </a:r>
            <a:r>
              <a:rPr lang="en-US" sz="2200" b="1" kern="0" err="1">
                <a:solidFill>
                  <a:srgbClr val="002060"/>
                </a:solidFill>
                <a:latin typeface="gobCL" panose="02000603050000020004"/>
              </a:rPr>
              <a:t>esfuerzos</a:t>
            </a:r>
            <a:r>
              <a:rPr lang="en-US" sz="2200" b="1" kern="0">
                <a:solidFill>
                  <a:srgbClr val="002060"/>
                </a:solidFill>
                <a:latin typeface="gobCL" panose="02000603050000020004"/>
              </a:rPr>
              <a:t> para </a:t>
            </a:r>
            <a:r>
              <a:rPr lang="en-US" sz="2200" b="1" kern="0" err="1">
                <a:solidFill>
                  <a:srgbClr val="002060"/>
                </a:solidFill>
                <a:latin typeface="gobCL" panose="02000603050000020004"/>
              </a:rPr>
              <a:t>aumentar</a:t>
            </a:r>
            <a:r>
              <a:rPr lang="en-US" sz="2200" b="1" kern="0">
                <a:solidFill>
                  <a:srgbClr val="002060"/>
                </a:solidFill>
                <a:latin typeface="gobCL" panose="02000603050000020004"/>
              </a:rPr>
              <a:t> la </a:t>
            </a:r>
            <a:r>
              <a:rPr lang="en-US" sz="2200" b="1" kern="0" err="1">
                <a:solidFill>
                  <a:srgbClr val="002060"/>
                </a:solidFill>
                <a:latin typeface="gobCL" panose="02000603050000020004"/>
              </a:rPr>
              <a:t>participación</a:t>
            </a:r>
            <a:r>
              <a:rPr lang="en-US" sz="2200" b="1" kern="0">
                <a:solidFill>
                  <a:srgbClr val="002060"/>
                </a:solidFill>
                <a:latin typeface="gobCL" panose="02000603050000020004"/>
              </a:rPr>
              <a:t> de </a:t>
            </a:r>
            <a:r>
              <a:rPr lang="en-US" sz="2200" b="1" kern="0" err="1">
                <a:solidFill>
                  <a:srgbClr val="002060"/>
                </a:solidFill>
                <a:latin typeface="gobCL" panose="02000603050000020004"/>
              </a:rPr>
              <a:t>emisores</a:t>
            </a:r>
            <a:r>
              <a:rPr lang="en-US" sz="2200" b="1" kern="0">
                <a:solidFill>
                  <a:srgbClr val="002060"/>
                </a:solidFill>
                <a:latin typeface="gobCL" panose="02000603050000020004"/>
              </a:rPr>
              <a:t> ESG en </a:t>
            </a:r>
            <a:r>
              <a:rPr lang="en-US" sz="2200" b="1" kern="0" err="1">
                <a:solidFill>
                  <a:srgbClr val="002060"/>
                </a:solidFill>
                <a:latin typeface="gobCL" panose="02000603050000020004"/>
              </a:rPr>
              <a:t>el</a:t>
            </a:r>
            <a:r>
              <a:rPr lang="en-US" sz="2200" b="1" kern="0">
                <a:solidFill>
                  <a:srgbClr val="002060"/>
                </a:solidFill>
                <a:latin typeface="gobCL" panose="02000603050000020004"/>
              </a:rPr>
              <a:t> mercado local: </a:t>
            </a:r>
            <a:r>
              <a:rPr lang="en-US" sz="2200" b="1" kern="0" err="1">
                <a:solidFill>
                  <a:srgbClr val="002060"/>
                </a:solidFill>
                <a:latin typeface="gobCL" panose="02000603050000020004"/>
              </a:rPr>
              <a:t>traspaso</a:t>
            </a:r>
            <a:r>
              <a:rPr lang="en-US" sz="2200" b="1" kern="0">
                <a:solidFill>
                  <a:srgbClr val="002060"/>
                </a:solidFill>
                <a:latin typeface="gobCL" panose="02000603050000020004"/>
              </a:rPr>
              <a:t> de </a:t>
            </a:r>
            <a:r>
              <a:rPr lang="en-US" sz="2200" b="1" kern="0" err="1">
                <a:solidFill>
                  <a:srgbClr val="002060"/>
                </a:solidFill>
                <a:latin typeface="gobCL" panose="02000603050000020004"/>
              </a:rPr>
              <a:t>experiencia</a:t>
            </a:r>
            <a:r>
              <a:rPr lang="en-US" sz="2200" b="1" kern="0">
                <a:solidFill>
                  <a:srgbClr val="002060"/>
                </a:solidFill>
                <a:latin typeface="gobCL" panose="02000603050000020004"/>
              </a:rPr>
              <a:t> </a:t>
            </a:r>
            <a:r>
              <a:rPr lang="en-US" sz="2200" b="1" kern="0" err="1">
                <a:solidFill>
                  <a:srgbClr val="002060"/>
                </a:solidFill>
                <a:latin typeface="gobCL" panose="02000603050000020004"/>
              </a:rPr>
              <a:t>adquirida</a:t>
            </a:r>
            <a:r>
              <a:rPr lang="en-US" sz="2200" b="1" kern="0">
                <a:solidFill>
                  <a:srgbClr val="002060"/>
                </a:solidFill>
                <a:latin typeface="gobCL" panose="02000603050000020004"/>
              </a:rPr>
              <a:t>, </a:t>
            </a:r>
            <a:r>
              <a:rPr lang="en-US" sz="2200" b="1" kern="0" err="1">
                <a:solidFill>
                  <a:srgbClr val="002060"/>
                </a:solidFill>
                <a:latin typeface="gobCL" panose="02000603050000020004"/>
              </a:rPr>
              <a:t>buenas</a:t>
            </a:r>
            <a:r>
              <a:rPr lang="en-US" sz="2200" b="1" kern="0">
                <a:solidFill>
                  <a:srgbClr val="002060"/>
                </a:solidFill>
                <a:latin typeface="gobCL" panose="02000603050000020004"/>
              </a:rPr>
              <a:t> </a:t>
            </a:r>
            <a:r>
              <a:rPr lang="en-US" sz="2200" b="1" kern="0" err="1">
                <a:solidFill>
                  <a:srgbClr val="002060"/>
                </a:solidFill>
                <a:latin typeface="gobCL" panose="02000603050000020004"/>
              </a:rPr>
              <a:t>practicas</a:t>
            </a:r>
            <a:r>
              <a:rPr lang="en-US" sz="2200" b="1" kern="0">
                <a:solidFill>
                  <a:srgbClr val="002060"/>
                </a:solidFill>
                <a:latin typeface="gobCL" panose="02000603050000020004"/>
              </a:rPr>
              <a:t>, </a:t>
            </a:r>
            <a:r>
              <a:rPr lang="en-US" sz="2200" b="1" kern="0" err="1">
                <a:solidFill>
                  <a:srgbClr val="002060"/>
                </a:solidFill>
                <a:latin typeface="gobCL" panose="02000603050000020004"/>
              </a:rPr>
              <a:t>provisión</a:t>
            </a:r>
            <a:r>
              <a:rPr lang="en-US" sz="2200" b="1" kern="0">
                <a:solidFill>
                  <a:srgbClr val="002060"/>
                </a:solidFill>
                <a:latin typeface="gobCL" panose="02000603050000020004"/>
              </a:rPr>
              <a:t> de </a:t>
            </a:r>
            <a:r>
              <a:rPr lang="en-US" sz="2200" b="1" kern="0" err="1">
                <a:solidFill>
                  <a:srgbClr val="002060"/>
                </a:solidFill>
                <a:latin typeface="gobCL" panose="02000603050000020004"/>
              </a:rPr>
              <a:t>herramientas</a:t>
            </a:r>
            <a:r>
              <a:rPr lang="en-US" sz="2200" b="1" kern="0">
                <a:solidFill>
                  <a:srgbClr val="002060"/>
                </a:solidFill>
                <a:latin typeface="gobCL" panose="02000603050000020004"/>
              </a:rPr>
              <a:t> </a:t>
            </a:r>
            <a:r>
              <a:rPr lang="en-US" sz="2200" b="1" kern="0" err="1">
                <a:solidFill>
                  <a:srgbClr val="002060"/>
                </a:solidFill>
                <a:latin typeface="gobCL" panose="02000603050000020004"/>
              </a:rPr>
              <a:t>como</a:t>
            </a:r>
            <a:r>
              <a:rPr lang="en-US" sz="2200" b="1" kern="0">
                <a:solidFill>
                  <a:srgbClr val="002060"/>
                </a:solidFill>
                <a:latin typeface="gobCL" panose="02000603050000020004"/>
              </a:rPr>
              <a:t> </a:t>
            </a:r>
            <a:r>
              <a:rPr lang="en-US" sz="2200" b="1" kern="0" err="1">
                <a:solidFill>
                  <a:srgbClr val="002060"/>
                </a:solidFill>
                <a:latin typeface="gobCL" panose="02000603050000020004"/>
              </a:rPr>
              <a:t>marcos</a:t>
            </a:r>
            <a:r>
              <a:rPr lang="en-US" sz="2200" b="1" kern="0">
                <a:solidFill>
                  <a:srgbClr val="002060"/>
                </a:solidFill>
                <a:latin typeface="gobCL" panose="02000603050000020004"/>
              </a:rPr>
              <a:t> </a:t>
            </a:r>
            <a:r>
              <a:rPr lang="en-US" sz="2200" b="1" kern="0" err="1">
                <a:solidFill>
                  <a:srgbClr val="002060"/>
                </a:solidFill>
                <a:latin typeface="gobCL" panose="02000603050000020004"/>
              </a:rPr>
              <a:t>legales</a:t>
            </a:r>
            <a:r>
              <a:rPr lang="en-US" sz="2200" b="1" kern="0">
                <a:solidFill>
                  <a:srgbClr val="002060"/>
                </a:solidFill>
                <a:latin typeface="gobCL" panose="02000603050000020004"/>
              </a:rPr>
              <a:t>, FPIs, </a:t>
            </a:r>
            <a:r>
              <a:rPr lang="en-US" sz="2200" b="1" kern="0" err="1">
                <a:solidFill>
                  <a:srgbClr val="002060"/>
                </a:solidFill>
                <a:latin typeface="gobCL" panose="02000603050000020004"/>
              </a:rPr>
              <a:t>taxonomía</a:t>
            </a:r>
            <a:r>
              <a:rPr lang="en-US" sz="2200" b="1" kern="0">
                <a:solidFill>
                  <a:srgbClr val="002060"/>
                </a:solidFill>
                <a:latin typeface="gobCL" panose="02000603050000020004"/>
              </a:rPr>
              <a:t>.</a:t>
            </a:r>
          </a:p>
        </p:txBody>
      </p:sp>
      <p:sp>
        <p:nvSpPr>
          <p:cNvPr id="6" name="Rectángulo 5">
            <a:extLst>
              <a:ext uri="{FF2B5EF4-FFF2-40B4-BE49-F238E27FC236}">
                <a16:creationId xmlns:a16="http://schemas.microsoft.com/office/drawing/2014/main" id="{6C0D40B2-925A-6630-F472-3AABFC394F6F}"/>
              </a:ext>
            </a:extLst>
          </p:cNvPr>
          <p:cNvSpPr/>
          <p:nvPr/>
        </p:nvSpPr>
        <p:spPr>
          <a:xfrm>
            <a:off x="576000" y="6450495"/>
            <a:ext cx="9537818"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mj-lt"/>
              </a:rPr>
              <a:t>Fuente: </a:t>
            </a:r>
            <a:r>
              <a:rPr kumimoji="0" lang="en-US" sz="1000" i="0" u="none" strike="noStrike" kern="1200" cap="none" spc="0" normalizeH="0" baseline="0" noProof="0" err="1">
                <a:ln>
                  <a:noFill/>
                </a:ln>
                <a:solidFill>
                  <a:srgbClr val="000000"/>
                </a:solidFill>
                <a:effectLst/>
                <a:uLnTx/>
                <a:uFillTx/>
                <a:latin typeface="+mj-lt"/>
              </a:rPr>
              <a:t>Comisión</a:t>
            </a:r>
            <a:r>
              <a:rPr kumimoji="0" lang="en-US" sz="1000" i="0" u="none" strike="noStrike" kern="1200" cap="none" spc="0" normalizeH="0" baseline="0" noProof="0">
                <a:ln>
                  <a:noFill/>
                </a:ln>
                <a:solidFill>
                  <a:srgbClr val="000000"/>
                </a:solidFill>
                <a:effectLst/>
                <a:uLnTx/>
                <a:uFillTx/>
                <a:latin typeface="+mj-lt"/>
              </a:rPr>
              <a:t> para </a:t>
            </a:r>
            <a:r>
              <a:rPr kumimoji="0" lang="en-US" sz="1000" i="0" u="none" strike="noStrike" kern="1200" cap="none" spc="0" normalizeH="0" baseline="0" noProof="0" err="1">
                <a:ln>
                  <a:noFill/>
                </a:ln>
                <a:solidFill>
                  <a:srgbClr val="000000"/>
                </a:solidFill>
                <a:effectLst/>
                <a:uLnTx/>
                <a:uFillTx/>
                <a:latin typeface="+mj-lt"/>
              </a:rPr>
              <a:t>el</a:t>
            </a:r>
            <a:r>
              <a:rPr kumimoji="0" lang="en-US" sz="1000" i="0" u="none" strike="noStrike" kern="1200" cap="none" spc="0" normalizeH="0" baseline="0" noProof="0">
                <a:ln>
                  <a:noFill/>
                </a:ln>
                <a:solidFill>
                  <a:srgbClr val="000000"/>
                </a:solidFill>
                <a:effectLst/>
                <a:uLnTx/>
                <a:uFillTx/>
                <a:latin typeface="+mj-lt"/>
              </a:rPr>
              <a:t> Mercado </a:t>
            </a:r>
            <a:r>
              <a:rPr kumimoji="0" lang="en-US" sz="1000" i="0" u="none" strike="noStrike" kern="1200" cap="none" spc="0" normalizeH="0" baseline="0" noProof="0" err="1">
                <a:ln>
                  <a:noFill/>
                </a:ln>
                <a:solidFill>
                  <a:srgbClr val="000000"/>
                </a:solidFill>
                <a:effectLst/>
                <a:uLnTx/>
                <a:uFillTx/>
                <a:latin typeface="+mj-lt"/>
              </a:rPr>
              <a:t>Financiero</a:t>
            </a:r>
            <a:r>
              <a:rPr kumimoji="0" lang="en-US" sz="1000" i="0" u="none" strike="noStrike" kern="1200" cap="none" spc="0" normalizeH="0" baseline="0" noProof="0">
                <a:ln>
                  <a:noFill/>
                </a:ln>
                <a:solidFill>
                  <a:srgbClr val="000000"/>
                </a:solidFill>
                <a:effectLst/>
                <a:uLnTx/>
                <a:uFillTx/>
                <a:latin typeface="+mj-lt"/>
              </a:rPr>
              <a:t>, Bolsa de Comercio de Santiago, </a:t>
            </a:r>
            <a:r>
              <a:rPr kumimoji="0" lang="en-US" sz="1000" i="0" u="none" strike="noStrike" kern="1200" cap="none" spc="0" normalizeH="0" baseline="0" noProof="0" err="1">
                <a:ln>
                  <a:noFill/>
                </a:ln>
                <a:solidFill>
                  <a:srgbClr val="000000"/>
                </a:solidFill>
                <a:effectLst/>
                <a:uLnTx/>
                <a:uFillTx/>
                <a:latin typeface="+mj-lt"/>
              </a:rPr>
              <a:t>Ministerio</a:t>
            </a:r>
            <a:r>
              <a:rPr kumimoji="0" lang="en-US" sz="1000" i="0" u="none" strike="noStrike" kern="1200" cap="none" spc="0" normalizeH="0" baseline="0" noProof="0">
                <a:ln>
                  <a:noFill/>
                </a:ln>
                <a:solidFill>
                  <a:srgbClr val="000000"/>
                </a:solidFill>
                <a:effectLst/>
                <a:uLnTx/>
                <a:uFillTx/>
                <a:latin typeface="+mj-lt"/>
              </a:rPr>
              <a:t> de Hacienda</a:t>
            </a:r>
          </a:p>
        </p:txBody>
      </p:sp>
    </p:spTree>
    <p:extLst>
      <p:ext uri="{BB962C8B-B14F-4D97-AF65-F5344CB8AC3E}">
        <p14:creationId xmlns:p14="http://schemas.microsoft.com/office/powerpoint/2010/main" val="3931229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r qué estamos haciendo lo que estamos haciendo?">
            <a:extLst>
              <a:ext uri="{FF2B5EF4-FFF2-40B4-BE49-F238E27FC236}">
                <a16:creationId xmlns:a16="http://schemas.microsoft.com/office/drawing/2014/main" id="{BBA2F0F4-2511-D8D7-CEEF-B02C60538613}"/>
              </a:ext>
            </a:extLst>
          </p:cNvPr>
          <p:cNvSpPr txBox="1"/>
          <p:nvPr/>
        </p:nvSpPr>
        <p:spPr>
          <a:xfrm>
            <a:off x="2719124" y="268185"/>
            <a:ext cx="11200761" cy="359073"/>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t">
            <a:spAutoFit/>
          </a:bodyPr>
          <a:lstStyle>
            <a:defPPr>
              <a:defRPr lang="es-CL"/>
            </a:defPPr>
            <a:lvl1pPr marR="0" lvl="0" indent="0" algn="just"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effectLst/>
                <a:uLnTx/>
                <a:uFillTx/>
                <a:latin typeface="Gobcl" panose="02000603050000020004"/>
                <a:ea typeface="Helvetica Neue Light"/>
                <a:cs typeface="Helvetica Neue Light"/>
              </a:defRPr>
            </a:lvl1pPr>
          </a:lstStyle>
          <a:p>
            <a:pPr>
              <a:spcAft>
                <a:spcPts val="300"/>
              </a:spcAft>
            </a:pPr>
            <a:r>
              <a:rPr lang="en-US" sz="2000" err="1">
                <a:latin typeface="gobCL" panose="02000603050000020004"/>
              </a:rPr>
              <a:t>Emisiones</a:t>
            </a:r>
            <a:r>
              <a:rPr lang="en-US" sz="2000">
                <a:latin typeface="gobCL" panose="02000603050000020004"/>
              </a:rPr>
              <a:t> </a:t>
            </a:r>
            <a:r>
              <a:rPr lang="en-US" sz="2000" err="1">
                <a:latin typeface="gobCL" panose="02000603050000020004"/>
              </a:rPr>
              <a:t>verdes</a:t>
            </a:r>
            <a:r>
              <a:rPr lang="en-US" sz="2000">
                <a:latin typeface="gobCL" panose="02000603050000020004"/>
              </a:rPr>
              <a:t> y </a:t>
            </a:r>
            <a:r>
              <a:rPr lang="en-US" sz="2000" err="1">
                <a:latin typeface="gobCL" panose="02000603050000020004"/>
              </a:rPr>
              <a:t>potenciales</a:t>
            </a:r>
            <a:r>
              <a:rPr lang="en-US" sz="2000">
                <a:latin typeface="gobCL" panose="02000603050000020004"/>
              </a:rPr>
              <a:t> </a:t>
            </a:r>
            <a:r>
              <a:rPr lang="en-US" sz="2000" err="1">
                <a:latin typeface="gobCL" panose="02000603050000020004"/>
              </a:rPr>
              <a:t>ahorros</a:t>
            </a:r>
            <a:r>
              <a:rPr lang="en-US" sz="2000">
                <a:latin typeface="+mj-lt"/>
              </a:rPr>
              <a:t> </a:t>
            </a:r>
          </a:p>
        </p:txBody>
      </p:sp>
      <p:sp>
        <p:nvSpPr>
          <p:cNvPr id="8" name="CuadroTexto 7">
            <a:extLst>
              <a:ext uri="{FF2B5EF4-FFF2-40B4-BE49-F238E27FC236}">
                <a16:creationId xmlns:a16="http://schemas.microsoft.com/office/drawing/2014/main" id="{22CE1823-EE56-FFA7-3514-0FCA071C8F9A}"/>
              </a:ext>
            </a:extLst>
          </p:cNvPr>
          <p:cNvSpPr txBox="1"/>
          <p:nvPr/>
        </p:nvSpPr>
        <p:spPr>
          <a:xfrm>
            <a:off x="575999" y="1144589"/>
            <a:ext cx="10693683" cy="22880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lgn="just">
              <a:lnSpc>
                <a:spcPct val="107000"/>
              </a:lnSpc>
              <a:spcAft>
                <a:spcPts val="800"/>
              </a:spcAft>
              <a:buFont typeface="Arial" panose="020B0604020202020204" pitchFamily="34" charset="0"/>
              <a:buChar char="•"/>
            </a:pPr>
            <a:r>
              <a:rPr lang="es-CL" sz="1800" kern="100">
                <a:effectLst/>
                <a:latin typeface="Calibri" panose="020F0502020204030204" pitchFamily="34" charset="0"/>
                <a:ea typeface="Calibri" panose="020F0502020204030204" pitchFamily="34" charset="0"/>
                <a:cs typeface="Times New Roman" panose="02020603050405020304" pitchFamily="18" charset="0"/>
              </a:rPr>
              <a:t>En emisiones verdes, puede producirse un ahorro derivado del “</a:t>
            </a:r>
            <a:r>
              <a:rPr lang="es-CL" sz="1800" kern="100" err="1">
                <a:effectLst/>
                <a:latin typeface="Calibri" panose="020F0502020204030204" pitchFamily="34" charset="0"/>
                <a:ea typeface="Calibri" panose="020F0502020204030204" pitchFamily="34" charset="0"/>
                <a:cs typeface="Times New Roman" panose="02020603050405020304" pitchFamily="18" charset="0"/>
              </a:rPr>
              <a:t>greenium</a:t>
            </a:r>
            <a:r>
              <a:rPr lang="es-CL" sz="1800" kern="100">
                <a:effectLst/>
                <a:latin typeface="Calibri" panose="020F0502020204030204" pitchFamily="34" charset="0"/>
                <a:ea typeface="Calibri" panose="020F0502020204030204" pitchFamily="34" charset="0"/>
                <a:cs typeface="Times New Roman" panose="02020603050405020304" pitchFamily="18" charset="0"/>
              </a:rPr>
              <a:t>”. Para las emisiones ya realizadas, se estima un ahorro de entre </a:t>
            </a:r>
            <a:r>
              <a:rPr lang="es-CL" sz="1800" b="1" u="sng" kern="100">
                <a:effectLst/>
                <a:latin typeface="Calibri" panose="020F0502020204030204" pitchFamily="34" charset="0"/>
                <a:ea typeface="Calibri" panose="020F0502020204030204" pitchFamily="34" charset="0"/>
                <a:cs typeface="Times New Roman" panose="02020603050405020304" pitchFamily="18" charset="0"/>
              </a:rPr>
              <a:t>US$77-US$ 104 millones</a:t>
            </a:r>
            <a:r>
              <a:rPr lang="es-CL" sz="1800" kern="100">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spcAft>
                <a:spcPts val="300"/>
              </a:spcAft>
              <a:buFont typeface="Arial" panose="020B0604020202020204" pitchFamily="34" charset="0"/>
              <a:buChar char="•"/>
            </a:pPr>
            <a:r>
              <a:rPr lang="es-CL" sz="1800" kern="100">
                <a:effectLst/>
                <a:latin typeface="Calibri" panose="020F0502020204030204" pitchFamily="34" charset="0"/>
                <a:ea typeface="Calibri" panose="020F0502020204030204" pitchFamily="34" charset="0"/>
                <a:cs typeface="Times New Roman" panose="02020603050405020304" pitchFamily="18" charset="0"/>
              </a:rPr>
              <a:t>Otros cálculos muestran ahorros potenciales mayores en caso de intercambiar los bonos existentes por bonos con categoría verde. Tres escenarios ejemplifican esto:</a:t>
            </a:r>
          </a:p>
          <a:p>
            <a:pPr marL="742950" lvl="1" indent="-285750">
              <a:spcAft>
                <a:spcPts val="300"/>
              </a:spcAft>
              <a:buFont typeface="Arial" panose="020B0604020202020204" pitchFamily="34" charset="0"/>
              <a:buChar char="•"/>
            </a:pPr>
            <a:r>
              <a:rPr lang="es-CL" kern="100">
                <a:latin typeface="Calibri" panose="020F0502020204030204" pitchFamily="34" charset="0"/>
                <a:ea typeface="Calibri" panose="020F0502020204030204" pitchFamily="34" charset="0"/>
                <a:cs typeface="Times New Roman" panose="02020603050405020304" pitchFamily="18" charset="0"/>
              </a:rPr>
              <a:t>(1) Intercambiar el 100% del stock actual sin denominación ESG, por bonos con categoría verde.</a:t>
            </a:r>
          </a:p>
          <a:p>
            <a:pPr marL="742950" lvl="1" indent="-285750">
              <a:spcAft>
                <a:spcPts val="300"/>
              </a:spcAft>
              <a:buFont typeface="Arial" panose="020B0604020202020204" pitchFamily="34" charset="0"/>
              <a:buChar char="•"/>
            </a:pPr>
            <a:r>
              <a:rPr lang="es-CL" kern="100">
                <a:latin typeface="Calibri" panose="020F0502020204030204" pitchFamily="34" charset="0"/>
                <a:cs typeface="Times New Roman" panose="02020603050405020304" pitchFamily="18" charset="0"/>
              </a:rPr>
              <a:t>(2) emitir 100% del flujo futuro 2023-2026 en bonos verdes.</a:t>
            </a:r>
          </a:p>
          <a:p>
            <a:pPr marL="742950" lvl="1" indent="-285750">
              <a:spcAft>
                <a:spcPts val="300"/>
              </a:spcAft>
              <a:buFont typeface="Arial" panose="020B0604020202020204" pitchFamily="34" charset="0"/>
              <a:buChar char="•"/>
            </a:pPr>
            <a:r>
              <a:rPr lang="es-CL" kern="100">
                <a:latin typeface="Calibri" panose="020F0502020204030204" pitchFamily="34" charset="0"/>
                <a:cs typeface="Times New Roman" panose="02020603050405020304" pitchFamily="18" charset="0"/>
              </a:rPr>
              <a:t>(3) Emitir 65% del flujo futuro 2023-2026 en bonos verdes.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a 1">
            <a:extLst>
              <a:ext uri="{FF2B5EF4-FFF2-40B4-BE49-F238E27FC236}">
                <a16:creationId xmlns:a16="http://schemas.microsoft.com/office/drawing/2014/main" id="{66F36701-0C0E-1476-C5F2-AFB63687A97B}"/>
              </a:ext>
            </a:extLst>
          </p:cNvPr>
          <p:cNvGraphicFramePr>
            <a:graphicFrameLocks noGrp="1"/>
          </p:cNvGraphicFramePr>
          <p:nvPr/>
        </p:nvGraphicFramePr>
        <p:xfrm>
          <a:off x="1449935" y="4222775"/>
          <a:ext cx="8264081" cy="906786"/>
        </p:xfrm>
        <a:graphic>
          <a:graphicData uri="http://schemas.openxmlformats.org/drawingml/2006/table">
            <a:tbl>
              <a:tblPr/>
              <a:tblGrid>
                <a:gridCol w="4807978">
                  <a:extLst>
                    <a:ext uri="{9D8B030D-6E8A-4147-A177-3AD203B41FA5}">
                      <a16:colId xmlns:a16="http://schemas.microsoft.com/office/drawing/2014/main" val="3634449992"/>
                    </a:ext>
                  </a:extLst>
                </a:gridCol>
                <a:gridCol w="3456103">
                  <a:extLst>
                    <a:ext uri="{9D8B030D-6E8A-4147-A177-3AD203B41FA5}">
                      <a16:colId xmlns:a16="http://schemas.microsoft.com/office/drawing/2014/main" val="1347822674"/>
                    </a:ext>
                  </a:extLst>
                </a:gridCol>
              </a:tblGrid>
              <a:tr h="230508">
                <a:tc>
                  <a:txBody>
                    <a:bodyPr/>
                    <a:lstStyle/>
                    <a:p>
                      <a:pPr algn="l" fontAlgn="b"/>
                      <a:r>
                        <a:rPr lang="es-CL" sz="1400" b="0" i="0" u="none" strike="noStrike">
                          <a:solidFill>
                            <a:srgbClr val="000000"/>
                          </a:solidFill>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L" sz="1400" b="1" i="0" u="none" strike="noStrike">
                          <a:solidFill>
                            <a:srgbClr val="FFFFFF"/>
                          </a:solidFill>
                          <a:effectLst/>
                          <a:latin typeface="Calibri" panose="020F0502020204030204" pitchFamily="34" charset="0"/>
                        </a:rPr>
                        <a:t>Ahorro estimado 2023-2026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extLst>
                  <a:ext uri="{0D108BD9-81ED-4DB2-BD59-A6C34878D82A}">
                    <a16:rowId xmlns:a16="http://schemas.microsoft.com/office/drawing/2014/main" val="1472927816"/>
                  </a:ext>
                </a:extLst>
              </a:tr>
              <a:tr h="219531">
                <a:tc>
                  <a:txBody>
                    <a:bodyPr/>
                    <a:lstStyle/>
                    <a:p>
                      <a:pPr algn="l" fontAlgn="b"/>
                      <a:r>
                        <a:rPr lang="es-CL" sz="1400" b="1" i="0" u="none" strike="noStrike">
                          <a:solidFill>
                            <a:srgbClr val="000000"/>
                          </a:solidFill>
                          <a:effectLst/>
                          <a:latin typeface="Calibri" panose="020F0502020204030204" pitchFamily="34" charset="0"/>
                        </a:rPr>
                        <a:t> (1) Intercambio 100% Stock </a:t>
                      </a:r>
                      <a:r>
                        <a:rPr lang="es-CL" sz="1400" b="1" i="0" u="none" strike="noStrike" err="1">
                          <a:solidFill>
                            <a:srgbClr val="000000"/>
                          </a:solidFill>
                          <a:effectLst/>
                          <a:latin typeface="Calibri" panose="020F0502020204030204" pitchFamily="34" charset="0"/>
                        </a:rPr>
                        <a:t>Vanila</a:t>
                      </a:r>
                      <a:endParaRPr lang="es-CL" sz="1400" b="1"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s-CL" sz="1400" b="0" i="0" u="none" strike="noStrike">
                          <a:solidFill>
                            <a:srgbClr val="000000"/>
                          </a:solidFill>
                          <a:effectLst/>
                          <a:latin typeface="Calibri" panose="020F0502020204030204" pitchFamily="34" charset="0"/>
                        </a:rPr>
                        <a:t>415 - 830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365065314"/>
                  </a:ext>
                </a:extLst>
              </a:tr>
              <a:tr h="219531">
                <a:tc>
                  <a:txBody>
                    <a:bodyPr/>
                    <a:lstStyle/>
                    <a:p>
                      <a:pPr algn="l" fontAlgn="b"/>
                      <a:r>
                        <a:rPr lang="es-CL" sz="1400" b="1" i="0" u="none" strike="noStrike">
                          <a:solidFill>
                            <a:srgbClr val="000000"/>
                          </a:solidFill>
                          <a:effectLst/>
                          <a:latin typeface="Calibri" panose="020F0502020204030204" pitchFamily="34" charset="0"/>
                        </a:rPr>
                        <a:t> (2) Emisión 100% Flujo(*)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s-CL" sz="1400" b="0" i="0" u="none" strike="noStrike">
                          <a:solidFill>
                            <a:srgbClr val="000000"/>
                          </a:solidFill>
                          <a:effectLst/>
                          <a:latin typeface="Calibri" panose="020F0502020204030204" pitchFamily="34" charset="0"/>
                        </a:rPr>
                        <a:t>210 - 419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949755323"/>
                  </a:ext>
                </a:extLst>
              </a:tr>
              <a:tr h="230508">
                <a:tc>
                  <a:txBody>
                    <a:bodyPr/>
                    <a:lstStyle/>
                    <a:p>
                      <a:pPr algn="l" fontAlgn="b"/>
                      <a:r>
                        <a:rPr lang="es-CL" sz="1400" b="1" i="0" u="none" strike="noStrike">
                          <a:solidFill>
                            <a:srgbClr val="000000"/>
                          </a:solidFill>
                          <a:effectLst/>
                          <a:latin typeface="Calibri" panose="020F0502020204030204" pitchFamily="34" charset="0"/>
                        </a:rPr>
                        <a:t> (3) Emisión 65% Flujo(*)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CL" sz="1400" b="0" i="0" u="none" strike="noStrike">
                          <a:solidFill>
                            <a:srgbClr val="000000"/>
                          </a:solidFill>
                          <a:effectLst/>
                          <a:latin typeface="Calibri" panose="020F0502020204030204" pitchFamily="34" charset="0"/>
                        </a:rPr>
                        <a:t>136 - 272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0309028"/>
                  </a:ext>
                </a:extLst>
              </a:tr>
            </a:tbl>
          </a:graphicData>
        </a:graphic>
      </p:graphicFrame>
      <p:sp>
        <p:nvSpPr>
          <p:cNvPr id="3" name="CuadroTexto 2">
            <a:extLst>
              <a:ext uri="{FF2B5EF4-FFF2-40B4-BE49-F238E27FC236}">
                <a16:creationId xmlns:a16="http://schemas.microsoft.com/office/drawing/2014/main" id="{19231F7D-2952-95C8-6DF1-1AC5DF1CA9E3}"/>
              </a:ext>
            </a:extLst>
          </p:cNvPr>
          <p:cNvSpPr txBox="1"/>
          <p:nvPr/>
        </p:nvSpPr>
        <p:spPr>
          <a:xfrm>
            <a:off x="820738" y="5646892"/>
            <a:ext cx="11200933" cy="461665"/>
          </a:xfrm>
          <a:prstGeom prst="rect">
            <a:avLst/>
          </a:prstGeom>
          <a:noFill/>
        </p:spPr>
        <p:txBody>
          <a:bodyPr wrap="square" rtlCol="0">
            <a:spAutoFit/>
          </a:bodyPr>
          <a:lstStyle/>
          <a:p>
            <a:pPr defTabSz="412750" eaLnBrk="1" fontAlgn="auto" hangingPunct="1">
              <a:spcBef>
                <a:spcPts val="300"/>
              </a:spcBef>
              <a:spcAft>
                <a:spcPts val="300"/>
              </a:spcAft>
              <a:buSzPts val="770"/>
              <a:tabLst>
                <a:tab pos="457200" algn="l"/>
              </a:tabLst>
            </a:pPr>
            <a:r>
              <a:rPr lang="es-CL" sz="1200" kern="0">
                <a:latin typeface="Helvetica Neue Medium (Cuerpo)"/>
              </a:rPr>
              <a:t>(*) Las emisiones para el período 2023-2026 se calculan como las amortizaciones, más el déficit del gobierno central estimado en el último IFP. El </a:t>
            </a:r>
            <a:r>
              <a:rPr lang="es-CL" sz="1200" kern="0" err="1">
                <a:latin typeface="Helvetica Neue Medium (Cuerpo)"/>
              </a:rPr>
              <a:t>greenium</a:t>
            </a:r>
            <a:r>
              <a:rPr lang="es-CL" sz="1200" kern="0">
                <a:latin typeface="Helvetica Neue Medium (Cuerpo)"/>
              </a:rPr>
              <a:t> se estima entre 5-10pb, basado en la historia de emisiones recientes.</a:t>
            </a:r>
          </a:p>
        </p:txBody>
      </p:sp>
      <p:sp>
        <p:nvSpPr>
          <p:cNvPr id="13" name="CuadroTexto 12">
            <a:extLst>
              <a:ext uri="{FF2B5EF4-FFF2-40B4-BE49-F238E27FC236}">
                <a16:creationId xmlns:a16="http://schemas.microsoft.com/office/drawing/2014/main" id="{097CF858-3103-C2EA-27ED-E3DA1C4CF69B}"/>
              </a:ext>
            </a:extLst>
          </p:cNvPr>
          <p:cNvSpPr txBox="1"/>
          <p:nvPr/>
        </p:nvSpPr>
        <p:spPr>
          <a:xfrm>
            <a:off x="1449935" y="3636973"/>
            <a:ext cx="8085951"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lang="es-ES" sz="1200" b="1">
                <a:solidFill>
                  <a:srgbClr val="000000"/>
                </a:solidFill>
                <a:latin typeface="Helvetica Neue"/>
                <a:ea typeface="Helvetica Neue"/>
                <a:cs typeface="Helvetica Neue"/>
                <a:sym typeface="Helvetica Neue"/>
              </a:rPr>
              <a:t>Ahorros estimados de potenciales emisiones/intercambios de bonos verdes</a:t>
            </a:r>
          </a:p>
          <a:p>
            <a:pPr marL="0" marR="0" indent="0" defTabSz="825500" rtl="0" fontAlgn="auto" latinLnBrk="0" hangingPunct="0">
              <a:lnSpc>
                <a:spcPct val="100000"/>
              </a:lnSpc>
              <a:spcBef>
                <a:spcPts val="0"/>
              </a:spcBef>
              <a:spcAft>
                <a:spcPts val="0"/>
              </a:spcAft>
              <a:buClrTx/>
              <a:buSzTx/>
              <a:buFontTx/>
              <a:buNone/>
              <a:tabLst/>
            </a:pPr>
            <a:r>
              <a:rPr kumimoji="0" lang="es-ES" sz="1200" i="0" u="none" strike="noStrike" cap="none" spc="0" normalizeH="0" baseline="0">
                <a:ln>
                  <a:noFill/>
                </a:ln>
                <a:solidFill>
                  <a:srgbClr val="000000"/>
                </a:solidFill>
                <a:effectLst/>
                <a:uFillTx/>
                <a:latin typeface="Helvetica Neue"/>
                <a:ea typeface="Helvetica Neue"/>
                <a:cs typeface="Helvetica Neue"/>
                <a:sym typeface="Helvetica Neue"/>
              </a:rPr>
              <a:t>Millones de USD</a:t>
            </a:r>
            <a:endParaRPr kumimoji="0" lang="es-CL" sz="1200" i="0" u="none" strike="noStrike" cap="none" spc="0" normalizeH="0" baseline="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2540395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E16B71D-0FC2-E4E0-8146-49F724E6A730}"/>
              </a:ext>
            </a:extLst>
          </p:cNvPr>
          <p:cNvPicPr>
            <a:picLocks noChangeAspect="1"/>
          </p:cNvPicPr>
          <p:nvPr/>
        </p:nvPicPr>
        <p:blipFill>
          <a:blip r:embed="rId2"/>
          <a:stretch>
            <a:fillRect/>
          </a:stretch>
        </p:blipFill>
        <p:spPr>
          <a:xfrm>
            <a:off x="152400" y="1447800"/>
            <a:ext cx="5524925" cy="4952999"/>
          </a:xfrm>
          <a:prstGeom prst="rect">
            <a:avLst/>
          </a:prstGeom>
        </p:spPr>
      </p:pic>
      <p:pic>
        <p:nvPicPr>
          <p:cNvPr id="3" name="Imagen 2">
            <a:extLst>
              <a:ext uri="{FF2B5EF4-FFF2-40B4-BE49-F238E27FC236}">
                <a16:creationId xmlns:a16="http://schemas.microsoft.com/office/drawing/2014/main" id="{912A85C2-9640-1A84-D9D3-43BC2C440C2B}"/>
              </a:ext>
            </a:extLst>
          </p:cNvPr>
          <p:cNvPicPr>
            <a:picLocks noChangeAspect="1"/>
          </p:cNvPicPr>
          <p:nvPr/>
        </p:nvPicPr>
        <p:blipFill>
          <a:blip r:embed="rId3"/>
          <a:stretch>
            <a:fillRect/>
          </a:stretch>
        </p:blipFill>
        <p:spPr>
          <a:xfrm>
            <a:off x="6514677" y="1577058"/>
            <a:ext cx="5423367" cy="4986440"/>
          </a:xfrm>
          <a:prstGeom prst="rect">
            <a:avLst/>
          </a:prstGeom>
        </p:spPr>
      </p:pic>
      <p:sp>
        <p:nvSpPr>
          <p:cNvPr id="4" name="CuadroTexto 3">
            <a:extLst>
              <a:ext uri="{FF2B5EF4-FFF2-40B4-BE49-F238E27FC236}">
                <a16:creationId xmlns:a16="http://schemas.microsoft.com/office/drawing/2014/main" id="{881F0AE8-A8F2-1FE3-D2A9-AB0F4926DC81}"/>
              </a:ext>
            </a:extLst>
          </p:cNvPr>
          <p:cNvSpPr txBox="1"/>
          <p:nvPr/>
        </p:nvSpPr>
        <p:spPr>
          <a:xfrm>
            <a:off x="2345563" y="294502"/>
            <a:ext cx="9592481" cy="430887"/>
          </a:xfrm>
          <a:prstGeom prst="rect">
            <a:avLst/>
          </a:prstGeom>
          <a:noFill/>
        </p:spPr>
        <p:txBody>
          <a:bodyPr wrap="square">
            <a:spAutoFit/>
          </a:bodyPr>
          <a:lstStyle/>
          <a:p>
            <a:r>
              <a:rPr lang="en-US" sz="2200" b="1" kern="0">
                <a:solidFill>
                  <a:srgbClr val="002060"/>
                </a:solidFill>
                <a:latin typeface="gobCL" panose="02000603050000020004"/>
              </a:rPr>
              <a:t>¿</a:t>
            </a:r>
            <a:r>
              <a:rPr lang="en-US" sz="2200" b="1" kern="0" err="1">
                <a:solidFill>
                  <a:srgbClr val="002060"/>
                </a:solidFill>
                <a:latin typeface="gobCL" panose="02000603050000020004"/>
              </a:rPr>
              <a:t>Cómo</a:t>
            </a:r>
            <a:r>
              <a:rPr lang="en-US" sz="2200" b="1" kern="0">
                <a:solidFill>
                  <a:srgbClr val="002060"/>
                </a:solidFill>
                <a:latin typeface="gobCL" panose="02000603050000020004"/>
              </a:rPr>
              <a:t> </a:t>
            </a:r>
            <a:r>
              <a:rPr lang="en-US" sz="2200" b="1" kern="0" err="1">
                <a:solidFill>
                  <a:srgbClr val="002060"/>
                </a:solidFill>
                <a:latin typeface="gobCL" panose="02000603050000020004"/>
              </a:rPr>
              <a:t>ayuda</a:t>
            </a:r>
            <a:r>
              <a:rPr lang="en-US" sz="2200" b="1" kern="0">
                <a:solidFill>
                  <a:srgbClr val="002060"/>
                </a:solidFill>
                <a:latin typeface="gobCL" panose="02000603050000020004"/>
              </a:rPr>
              <a:t> </a:t>
            </a:r>
            <a:r>
              <a:rPr lang="en-US" sz="2200" b="1" kern="0" err="1">
                <a:solidFill>
                  <a:srgbClr val="002060"/>
                </a:solidFill>
                <a:latin typeface="gobCL" panose="02000603050000020004"/>
              </a:rPr>
              <a:t>una</a:t>
            </a:r>
            <a:r>
              <a:rPr lang="en-US" sz="2200" b="1" kern="0">
                <a:solidFill>
                  <a:srgbClr val="002060"/>
                </a:solidFill>
                <a:latin typeface="gobCL" panose="02000603050000020004"/>
              </a:rPr>
              <a:t> </a:t>
            </a:r>
            <a:r>
              <a:rPr lang="en-US" sz="2200" b="1" kern="0" err="1">
                <a:solidFill>
                  <a:srgbClr val="002060"/>
                </a:solidFill>
                <a:latin typeface="gobCL" panose="02000603050000020004"/>
              </a:rPr>
              <a:t>taxonomía</a:t>
            </a:r>
            <a:r>
              <a:rPr lang="en-US" sz="2200" b="1" kern="0">
                <a:solidFill>
                  <a:srgbClr val="002060"/>
                </a:solidFill>
                <a:latin typeface="gobCL" panose="02000603050000020004"/>
              </a:rPr>
              <a:t> de </a:t>
            </a:r>
            <a:r>
              <a:rPr lang="en-US" sz="2200" b="1" kern="0" err="1">
                <a:solidFill>
                  <a:srgbClr val="002060"/>
                </a:solidFill>
                <a:latin typeface="gobCL" panose="02000603050000020004"/>
              </a:rPr>
              <a:t>actividades</a:t>
            </a:r>
            <a:r>
              <a:rPr lang="en-US" sz="2200" b="1" kern="0">
                <a:solidFill>
                  <a:srgbClr val="002060"/>
                </a:solidFill>
                <a:latin typeface="gobCL" panose="02000603050000020004"/>
              </a:rPr>
              <a:t> </a:t>
            </a:r>
            <a:r>
              <a:rPr lang="en-US" sz="2200" b="1" kern="0" err="1">
                <a:solidFill>
                  <a:srgbClr val="002060"/>
                </a:solidFill>
                <a:latin typeface="gobCL" panose="02000603050000020004"/>
              </a:rPr>
              <a:t>medioambientalmente</a:t>
            </a:r>
            <a:r>
              <a:rPr lang="en-US" sz="2200" b="1" kern="0">
                <a:solidFill>
                  <a:srgbClr val="002060"/>
                </a:solidFill>
                <a:latin typeface="gobCL" panose="02000603050000020004"/>
              </a:rPr>
              <a:t> </a:t>
            </a:r>
            <a:r>
              <a:rPr lang="en-US" sz="2200" b="1" kern="0" err="1">
                <a:solidFill>
                  <a:srgbClr val="002060"/>
                </a:solidFill>
                <a:latin typeface="gobCL" panose="02000603050000020004"/>
              </a:rPr>
              <a:t>sostenibles</a:t>
            </a:r>
            <a:r>
              <a:rPr lang="en-US" sz="2200" b="1" kern="0">
                <a:solidFill>
                  <a:srgbClr val="002060"/>
                </a:solidFill>
                <a:latin typeface="gobCL" panose="02000603050000020004"/>
              </a:rPr>
              <a:t>?</a:t>
            </a:r>
          </a:p>
        </p:txBody>
      </p:sp>
      <p:sp>
        <p:nvSpPr>
          <p:cNvPr id="5" name="CuadroTexto 4">
            <a:extLst>
              <a:ext uri="{FF2B5EF4-FFF2-40B4-BE49-F238E27FC236}">
                <a16:creationId xmlns:a16="http://schemas.microsoft.com/office/drawing/2014/main" id="{50D92726-70CC-14BB-42BA-AAF1167EA18C}"/>
              </a:ext>
            </a:extLst>
          </p:cNvPr>
          <p:cNvSpPr txBox="1"/>
          <p:nvPr/>
        </p:nvSpPr>
        <p:spPr>
          <a:xfrm>
            <a:off x="1872673" y="1124422"/>
            <a:ext cx="3145793" cy="338554"/>
          </a:xfrm>
          <a:prstGeom prst="rect">
            <a:avLst/>
          </a:prstGeom>
          <a:noFill/>
        </p:spPr>
        <p:txBody>
          <a:bodyPr wrap="square" rtlCol="0">
            <a:spAutoFit/>
          </a:bodyPr>
          <a:lstStyle/>
          <a:p>
            <a:pPr indent="-457200" algn="just">
              <a:spcBef>
                <a:spcPts val="1200"/>
              </a:spcBef>
            </a:pPr>
            <a:r>
              <a:rPr lang="es-ES" sz="1600" b="1">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Sector productivo  </a:t>
            </a:r>
          </a:p>
        </p:txBody>
      </p:sp>
      <p:sp>
        <p:nvSpPr>
          <p:cNvPr id="6" name="CuadroTexto 5">
            <a:extLst>
              <a:ext uri="{FF2B5EF4-FFF2-40B4-BE49-F238E27FC236}">
                <a16:creationId xmlns:a16="http://schemas.microsoft.com/office/drawing/2014/main" id="{1F0DC3B6-7F78-377D-2CCB-3808D42087DD}"/>
              </a:ext>
            </a:extLst>
          </p:cNvPr>
          <p:cNvSpPr txBox="1"/>
          <p:nvPr/>
        </p:nvSpPr>
        <p:spPr>
          <a:xfrm>
            <a:off x="8287328" y="1238504"/>
            <a:ext cx="3145793" cy="338554"/>
          </a:xfrm>
          <a:prstGeom prst="rect">
            <a:avLst/>
          </a:prstGeom>
          <a:noFill/>
        </p:spPr>
        <p:txBody>
          <a:bodyPr wrap="square" rtlCol="0">
            <a:spAutoFit/>
          </a:bodyPr>
          <a:lstStyle/>
          <a:p>
            <a:pPr indent="-457200" algn="just">
              <a:spcBef>
                <a:spcPts val="1200"/>
              </a:spcBef>
            </a:pPr>
            <a:r>
              <a:rPr lang="es-ES" sz="1600" b="1">
                <a:solidFill>
                  <a:srgbClr val="002060"/>
                </a:solidFill>
                <a:latin typeface="Helvetica Neue" panose="02000503000000020004" pitchFamily="2" charset="0"/>
                <a:ea typeface="Helvetica Neue" panose="02000503000000020004" pitchFamily="2" charset="0"/>
                <a:cs typeface="Helvetica Neue" panose="02000503000000020004" pitchFamily="2" charset="0"/>
              </a:rPr>
              <a:t>Sector financiero  </a:t>
            </a:r>
          </a:p>
        </p:txBody>
      </p:sp>
    </p:spTree>
    <p:extLst>
      <p:ext uri="{BB962C8B-B14F-4D97-AF65-F5344CB8AC3E}">
        <p14:creationId xmlns:p14="http://schemas.microsoft.com/office/powerpoint/2010/main" val="3371271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r qué estamos haciendo lo que estamos haciendo?"/>
          <p:cNvSpPr txBox="1"/>
          <p:nvPr/>
        </p:nvSpPr>
        <p:spPr>
          <a:xfrm>
            <a:off x="298227" y="1442900"/>
            <a:ext cx="11595545" cy="3856184"/>
          </a:xfrm>
          <a:prstGeom prst="rect">
            <a:avLst/>
          </a:prstGeom>
          <a:ln w="12700">
            <a:miter lim="400000"/>
          </a:ln>
        </p:spPr>
        <p:txBody>
          <a:bodyPr wrap="square" lIns="25400" tIns="25400" rIns="25400" bIns="25400" anchor="t">
            <a:spAutoFit/>
          </a:bodyPr>
          <a:lstStyle>
            <a:defPPr>
              <a:defRPr lang="es-CL"/>
            </a:defPPr>
            <a:lvl1pPr>
              <a:defRPr kumimoji="0" sz="2400" b="1" i="0" u="none" strike="noStrike" kern="0" cap="none" spc="0" normalizeH="0" baseline="0">
                <a:ln>
                  <a:noFill/>
                </a:ln>
                <a:solidFill>
                  <a:srgbClr val="002060"/>
                </a:solidFill>
                <a:effectLst/>
                <a:uLnTx/>
                <a:uFillTx/>
                <a:latin typeface="Helvetica Neue Light"/>
                <a:ea typeface="Helvetica Neue Light"/>
                <a:cs typeface="Helvetica Neue Light"/>
              </a:defRPr>
            </a:lvl1pPr>
          </a:lstStyle>
          <a:p>
            <a:pPr marL="342900" marR="0" lvl="0" indent="-342900" algn="just" defTabSz="914400" rtl="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es-ES" sz="2000" b="0" i="0" u="none" strike="noStrike" kern="0" cap="none" spc="0" normalizeH="0" baseline="0" noProof="0">
                <a:ln>
                  <a:noFill/>
                </a:ln>
                <a:solidFill>
                  <a:schemeClr val="accent1">
                    <a:lumMod val="50000"/>
                  </a:schemeClr>
                </a:solidFill>
                <a:effectLst/>
                <a:uLnTx/>
                <a:uFillTx/>
                <a:latin typeface="gobCL" panose="02000603050000020004"/>
              </a:rPr>
              <a:t>El desarrollo de la deuda ESG a nivel local es un desafío. </a:t>
            </a:r>
            <a:r>
              <a:rPr lang="es-ES" sz="2000" b="0">
                <a:solidFill>
                  <a:schemeClr val="accent1">
                    <a:lumMod val="50000"/>
                  </a:schemeClr>
                </a:solidFill>
                <a:latin typeface="gobCL" panose="02000603050000020004"/>
              </a:rPr>
              <a:t>El stock de deuda pública se compone en un 36% de bonos temáticos (verdes, sociales, sostenibles y SLB), en tanto el stock vigente de emisiones corporativas es pequeño.</a:t>
            </a:r>
          </a:p>
          <a:p>
            <a:pPr marL="342900" marR="0" lvl="0" indent="-342900" algn="just" defTabSz="914400" rtl="0" eaLnBrk="1" fontAlgn="auto" latinLnBrk="0" hangingPunct="1">
              <a:lnSpc>
                <a:spcPct val="95000"/>
              </a:lnSpc>
              <a:spcBef>
                <a:spcPts val="0"/>
              </a:spcBef>
              <a:spcAft>
                <a:spcPts val="0"/>
              </a:spcAft>
              <a:buClrTx/>
              <a:buSzTx/>
              <a:buFont typeface="Arial" panose="020B0604020202020204" pitchFamily="34" charset="0"/>
              <a:buChar char="•"/>
              <a:tabLst/>
              <a:defRPr/>
            </a:pPr>
            <a:endParaRPr kumimoji="0" lang="es-ES" sz="2000" b="0" i="0" u="none" strike="noStrike" kern="0" cap="none" spc="0" normalizeH="0" baseline="0" noProof="0">
              <a:ln>
                <a:noFill/>
              </a:ln>
              <a:solidFill>
                <a:schemeClr val="accent1">
                  <a:lumMod val="50000"/>
                </a:schemeClr>
              </a:solidFill>
              <a:effectLst/>
              <a:uLnTx/>
              <a:uFillTx/>
              <a:latin typeface="gobCL" panose="02000603050000020004"/>
            </a:endParaRPr>
          </a:p>
          <a:p>
            <a:pPr marL="342900" marR="0" lvl="0" indent="-342900" algn="just" defTabSz="914400" rtl="0" eaLnBrk="1" fontAlgn="auto" latinLnBrk="0" hangingPunct="1">
              <a:lnSpc>
                <a:spcPct val="95000"/>
              </a:lnSpc>
              <a:spcBef>
                <a:spcPts val="0"/>
              </a:spcBef>
              <a:spcAft>
                <a:spcPts val="0"/>
              </a:spcAft>
              <a:buClrTx/>
              <a:buSzTx/>
              <a:buFont typeface="Arial" panose="020B0604020202020204" pitchFamily="34" charset="0"/>
              <a:buChar char="•"/>
              <a:tabLst/>
              <a:defRPr/>
            </a:pPr>
            <a:r>
              <a:rPr lang="es-ES" sz="2000" b="0">
                <a:solidFill>
                  <a:schemeClr val="accent1">
                    <a:lumMod val="50000"/>
                  </a:schemeClr>
                </a:solidFill>
                <a:latin typeface="gobCL" panose="02000603050000020004"/>
              </a:rPr>
              <a:t>La innovación en los instrumentos de financiamiento púbico ha aportado con nuevos </a:t>
            </a:r>
            <a:r>
              <a:rPr lang="es-ES" sz="2000" b="0" i="1" err="1">
                <a:solidFill>
                  <a:schemeClr val="accent1">
                    <a:lumMod val="50000"/>
                  </a:schemeClr>
                </a:solidFill>
                <a:latin typeface="gobCL" panose="02000603050000020004"/>
              </a:rPr>
              <a:t>benchmarks</a:t>
            </a:r>
            <a:r>
              <a:rPr lang="es-ES" sz="2000" b="0">
                <a:solidFill>
                  <a:schemeClr val="accent1">
                    <a:lumMod val="50000"/>
                  </a:schemeClr>
                </a:solidFill>
                <a:latin typeface="gobCL" panose="02000603050000020004"/>
              </a:rPr>
              <a:t>, desarrollo de marcos de emisión para distintos tipos de instrumentos, la selección y verificación de distintos KPI (Key Performance </a:t>
            </a:r>
            <a:r>
              <a:rPr lang="es-ES" sz="2000" b="0" err="1">
                <a:solidFill>
                  <a:schemeClr val="accent1">
                    <a:lumMod val="50000"/>
                  </a:schemeClr>
                </a:solidFill>
                <a:latin typeface="gobCL" panose="02000603050000020004"/>
              </a:rPr>
              <a:t>Indicators</a:t>
            </a:r>
            <a:r>
              <a:rPr lang="es-ES" sz="2000" b="0">
                <a:solidFill>
                  <a:schemeClr val="accent1">
                    <a:lumMod val="50000"/>
                  </a:schemeClr>
                </a:solidFill>
                <a:latin typeface="gobCL" panose="02000603050000020004"/>
              </a:rPr>
              <a:t>), y el conocimiento de mejores prácticas. Son experiencias adquiridas que transmitimos al sector privado.</a:t>
            </a:r>
          </a:p>
          <a:p>
            <a:pPr marL="342900" marR="0" lvl="0" indent="-342900" algn="just" defTabSz="914400" rtl="0" eaLnBrk="1" fontAlgn="auto" latinLnBrk="0" hangingPunct="1">
              <a:lnSpc>
                <a:spcPct val="95000"/>
              </a:lnSpc>
              <a:spcBef>
                <a:spcPts val="0"/>
              </a:spcBef>
              <a:spcAft>
                <a:spcPts val="0"/>
              </a:spcAft>
              <a:buClrTx/>
              <a:buSzTx/>
              <a:buFont typeface="Arial" panose="020B0604020202020204" pitchFamily="34" charset="0"/>
              <a:buChar char="•"/>
              <a:tabLst/>
              <a:defRPr/>
            </a:pPr>
            <a:endParaRPr lang="es-ES" sz="2000" b="0">
              <a:solidFill>
                <a:schemeClr val="accent1">
                  <a:lumMod val="50000"/>
                </a:schemeClr>
              </a:solidFill>
              <a:latin typeface="gobCL" panose="02000603050000020004"/>
            </a:endParaRPr>
          </a:p>
          <a:p>
            <a:pPr marL="342900" lvl="0" indent="-342900" algn="just">
              <a:lnSpc>
                <a:spcPct val="95000"/>
              </a:lnSpc>
              <a:buFont typeface="Arial" panose="020B0604020202020204" pitchFamily="34" charset="0"/>
              <a:buChar char="•"/>
              <a:defRPr/>
            </a:pPr>
            <a:r>
              <a:rPr kumimoji="0" lang="es-ES" sz="2000" b="0" i="0" u="none" strike="noStrike" kern="0" cap="none" spc="0" normalizeH="0" baseline="0" noProof="0">
                <a:ln>
                  <a:noFill/>
                </a:ln>
                <a:solidFill>
                  <a:schemeClr val="accent1">
                    <a:lumMod val="50000"/>
                  </a:schemeClr>
                </a:solidFill>
                <a:effectLst/>
                <a:uLnTx/>
                <a:uFillTx/>
                <a:latin typeface="gobCL" panose="02000603050000020004"/>
              </a:rPr>
              <a:t>Por último, una Taxonomía permitirá facilitar la canalización </a:t>
            </a:r>
            <a:r>
              <a:rPr lang="es-ES" sz="2000" b="0">
                <a:solidFill>
                  <a:schemeClr val="accent1">
                    <a:lumMod val="50000"/>
                  </a:schemeClr>
                </a:solidFill>
                <a:latin typeface="gobCL" panose="02000603050000020004"/>
              </a:rPr>
              <a:t>de inversiones hacia actividades clasificadas como medioambientalmente sostenibles. E</a:t>
            </a:r>
            <a:r>
              <a:rPr kumimoji="0" lang="es-ES" sz="2000" b="0" i="0" u="none" strike="noStrike" kern="0" cap="none" spc="0" normalizeH="0" baseline="0" noProof="0">
                <a:ln>
                  <a:noFill/>
                </a:ln>
                <a:solidFill>
                  <a:schemeClr val="accent1">
                    <a:lumMod val="50000"/>
                  </a:schemeClr>
                </a:solidFill>
                <a:effectLst/>
                <a:uLnTx/>
                <a:uFillTx/>
                <a:latin typeface="gobCL" panose="02000603050000020004"/>
              </a:rPr>
              <a:t>s fundamental trabajar juntos –sector público y privado- para definir de forma objetiva y basada en ciencia, los criterios de selección que permitan dicha identificación, y disminuir el </a:t>
            </a:r>
            <a:r>
              <a:rPr kumimoji="0" lang="es-ES" sz="2000" b="0" i="1" u="none" strike="noStrike" kern="0" cap="none" spc="0" normalizeH="0" baseline="0" noProof="0" err="1">
                <a:ln>
                  <a:noFill/>
                </a:ln>
                <a:solidFill>
                  <a:schemeClr val="accent1">
                    <a:lumMod val="50000"/>
                  </a:schemeClr>
                </a:solidFill>
                <a:effectLst/>
                <a:uLnTx/>
                <a:uFillTx/>
                <a:latin typeface="gobCL" panose="02000603050000020004"/>
              </a:rPr>
              <a:t>greenwashing</a:t>
            </a:r>
            <a:r>
              <a:rPr kumimoji="0" lang="es-ES" sz="2000" b="0" i="1" u="none" strike="noStrike" kern="0" cap="none" spc="0" normalizeH="0" baseline="0" noProof="0">
                <a:ln>
                  <a:noFill/>
                </a:ln>
                <a:solidFill>
                  <a:schemeClr val="accent1">
                    <a:lumMod val="50000"/>
                  </a:schemeClr>
                </a:solidFill>
                <a:effectLst/>
                <a:uLnTx/>
                <a:uFillTx/>
                <a:latin typeface="gobCL" panose="02000603050000020004"/>
              </a:rPr>
              <a:t>.</a:t>
            </a:r>
          </a:p>
        </p:txBody>
      </p:sp>
      <p:sp>
        <p:nvSpPr>
          <p:cNvPr id="2" name="CuadroTexto 1">
            <a:extLst>
              <a:ext uri="{FF2B5EF4-FFF2-40B4-BE49-F238E27FC236}">
                <a16:creationId xmlns:a16="http://schemas.microsoft.com/office/drawing/2014/main" id="{D9DAA3F1-3AF6-3E37-2E00-B7072E98B994}"/>
              </a:ext>
            </a:extLst>
          </p:cNvPr>
          <p:cNvSpPr txBox="1"/>
          <p:nvPr/>
        </p:nvSpPr>
        <p:spPr>
          <a:xfrm>
            <a:off x="2970518" y="259630"/>
            <a:ext cx="9735127" cy="389850"/>
          </a:xfrm>
          <a:prstGeom prst="rect">
            <a:avLst/>
          </a:prstGeom>
          <a:ln w="12700">
            <a:miter lim="400000"/>
          </a:ln>
        </p:spPr>
        <p:txBody>
          <a:bodyPr wrap="square" lIns="25400" tIns="25400" rIns="25400" bIns="25400" anchor="t">
            <a:spAutoFit/>
          </a:bodyPr>
          <a:lstStyle>
            <a:defPPr>
              <a:defRPr lang="es-CL"/>
            </a:defPPr>
            <a:lvl1pPr>
              <a:defRPr kumimoji="0" sz="2400" b="1" i="0" u="none" strike="noStrike" kern="0" cap="none" spc="0" normalizeH="0" baseline="0">
                <a:ln>
                  <a:noFill/>
                </a:ln>
                <a:solidFill>
                  <a:srgbClr val="002060"/>
                </a:solidFill>
                <a:effectLst/>
                <a:uLnTx/>
                <a:uFillTx/>
                <a:latin typeface="Helvetica Neue Light"/>
                <a:ea typeface="Helvetica Neue Light"/>
                <a:cs typeface="Helvetica Neue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err="1">
                <a:latin typeface="Gobcl" panose="02000603050000020004"/>
              </a:rPr>
              <a:t>Desafíos</a:t>
            </a:r>
            <a:r>
              <a:rPr lang="en-US" sz="2200">
                <a:latin typeface="Gobcl" panose="02000603050000020004"/>
              </a:rPr>
              <a:t> de la </a:t>
            </a:r>
            <a:r>
              <a:rPr lang="en-US" sz="2200" err="1">
                <a:latin typeface="Gobcl" panose="02000603050000020004"/>
              </a:rPr>
              <a:t>deuda</a:t>
            </a:r>
            <a:r>
              <a:rPr lang="en-US" sz="2200">
                <a:latin typeface="Gobcl" panose="02000603050000020004"/>
              </a:rPr>
              <a:t> </a:t>
            </a:r>
            <a:r>
              <a:rPr lang="en-US" sz="2200" err="1">
                <a:latin typeface="Gobcl" panose="02000603050000020004"/>
              </a:rPr>
              <a:t>sostenible</a:t>
            </a:r>
            <a:endParaRPr kumimoji="0" lang="en-US" sz="2200" b="1" i="0" u="none" strike="noStrike" kern="0" cap="none" spc="0" normalizeH="0" baseline="0" noProof="0">
              <a:ln>
                <a:noFill/>
              </a:ln>
              <a:solidFill>
                <a:srgbClr val="002060"/>
              </a:solidFill>
              <a:effectLst/>
              <a:uLnTx/>
              <a:uFillTx/>
              <a:latin typeface="Gobcl" panose="02000603050000020004"/>
            </a:endParaRPr>
          </a:p>
        </p:txBody>
      </p:sp>
    </p:spTree>
    <p:extLst>
      <p:ext uri="{BB962C8B-B14F-4D97-AF65-F5344CB8AC3E}">
        <p14:creationId xmlns:p14="http://schemas.microsoft.com/office/powerpoint/2010/main" val="130138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870EC1-C062-04E2-685C-E70FB49F904A}"/>
              </a:ext>
            </a:extLst>
          </p:cNvPr>
          <p:cNvSpPr>
            <a:spLocks noGrp="1"/>
          </p:cNvSpPr>
          <p:nvPr>
            <p:ph type="ctrTitle"/>
          </p:nvPr>
        </p:nvSpPr>
        <p:spPr>
          <a:xfrm>
            <a:off x="1130157" y="2251663"/>
            <a:ext cx="9678256" cy="1273995"/>
          </a:xfrm>
        </p:spPr>
        <p:txBody>
          <a:bodyPr>
            <a:noAutofit/>
          </a:bodyPr>
          <a:lstStyle/>
          <a:p>
            <a:r>
              <a:rPr lang="es-ES" sz="4000">
                <a:latin typeface="gobCL" panose="02000603050000020004"/>
              </a:rPr>
              <a:t>Rol del sector público en el financiamiento sostenible para la infraestructura</a:t>
            </a:r>
            <a:endParaRPr lang="en-US" sz="4000">
              <a:latin typeface="gobCL" panose="02000603050000020004"/>
            </a:endParaRPr>
          </a:p>
        </p:txBody>
      </p:sp>
      <p:sp>
        <p:nvSpPr>
          <p:cNvPr id="3" name="Subtítulo 2">
            <a:extLst>
              <a:ext uri="{FF2B5EF4-FFF2-40B4-BE49-F238E27FC236}">
                <a16:creationId xmlns:a16="http://schemas.microsoft.com/office/drawing/2014/main" id="{786CA94F-C967-856B-080B-68A1878D2C0F}"/>
              </a:ext>
            </a:extLst>
          </p:cNvPr>
          <p:cNvSpPr>
            <a:spLocks noGrp="1"/>
          </p:cNvSpPr>
          <p:nvPr>
            <p:ph type="subTitle" idx="1"/>
          </p:nvPr>
        </p:nvSpPr>
        <p:spPr/>
        <p:txBody>
          <a:bodyPr lIns="91440" tIns="45720" rIns="91440" bIns="45720" anchor="t"/>
          <a:lstStyle/>
          <a:p>
            <a:endParaRPr lang="en-US">
              <a:latin typeface="gobCL" panose="02000603050000020004"/>
            </a:endParaRPr>
          </a:p>
          <a:p>
            <a:pPr>
              <a:lnSpc>
                <a:spcPct val="100000"/>
              </a:lnSpc>
            </a:pPr>
            <a:r>
              <a:rPr lang="es-CL" sz="2000">
                <a:solidFill>
                  <a:srgbClr val="002060"/>
                </a:solidFill>
                <a:latin typeface="gobCL" panose="02000603050000020004"/>
              </a:rPr>
              <a:t>INFRA Chile 2023</a:t>
            </a:r>
          </a:p>
          <a:p>
            <a:pPr>
              <a:lnSpc>
                <a:spcPct val="100000"/>
              </a:lnSpc>
            </a:pPr>
            <a:r>
              <a:rPr lang="es-CL" sz="2000">
                <a:solidFill>
                  <a:srgbClr val="002060"/>
                </a:solidFill>
                <a:latin typeface="gobCL" panose="02000603050000020004"/>
              </a:rPr>
              <a:t>Santiago, 9 de noviembre de 2023</a:t>
            </a:r>
          </a:p>
          <a:p>
            <a:pPr>
              <a:lnSpc>
                <a:spcPct val="100000"/>
              </a:lnSpc>
            </a:pPr>
            <a:r>
              <a:rPr lang="es-CL" sz="2000">
                <a:solidFill>
                  <a:srgbClr val="002060"/>
                </a:solidFill>
                <a:latin typeface="gobCL" panose="02000603050000020004"/>
              </a:rPr>
              <a:t> </a:t>
            </a:r>
            <a:endParaRPr lang="en-US">
              <a:latin typeface="gobCL" panose="02000603050000020004"/>
            </a:endParaRPr>
          </a:p>
        </p:txBody>
      </p:sp>
      <p:sp>
        <p:nvSpPr>
          <p:cNvPr id="4" name="Línea">
            <a:extLst>
              <a:ext uri="{FF2B5EF4-FFF2-40B4-BE49-F238E27FC236}">
                <a16:creationId xmlns:a16="http://schemas.microsoft.com/office/drawing/2014/main" id="{5DAFAD2B-E093-BEBD-C404-F624CE4B7CF6}"/>
              </a:ext>
            </a:extLst>
          </p:cNvPr>
          <p:cNvSpPr/>
          <p:nvPr/>
        </p:nvSpPr>
        <p:spPr>
          <a:xfrm flipH="1" flipV="1">
            <a:off x="8998986" y="6142396"/>
            <a:ext cx="0" cy="300943"/>
          </a:xfrm>
          <a:prstGeom prst="line">
            <a:avLst/>
          </a:prstGeom>
          <a:ln w="50800">
            <a:solidFill>
              <a:srgbClr val="2C2F33"/>
            </a:solidFill>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Helvetica Neue Medium"/>
              <a:ea typeface="+mn-ea"/>
              <a:cs typeface="+mn-cs"/>
              <a:sym typeface="Helvetica Neue Medium"/>
            </a:endParaRPr>
          </a:p>
        </p:txBody>
      </p:sp>
      <p:sp>
        <p:nvSpPr>
          <p:cNvPr id="5" name="Ignacio Briones R.    Ministro de Hacienda">
            <a:extLst>
              <a:ext uri="{FF2B5EF4-FFF2-40B4-BE49-F238E27FC236}">
                <a16:creationId xmlns:a16="http://schemas.microsoft.com/office/drawing/2014/main" id="{2B7720AB-AD73-3501-2B1C-B9801EEA81C9}"/>
              </a:ext>
            </a:extLst>
          </p:cNvPr>
          <p:cNvSpPr txBox="1"/>
          <p:nvPr/>
        </p:nvSpPr>
        <p:spPr>
          <a:xfrm>
            <a:off x="6555700" y="6074858"/>
            <a:ext cx="5866811" cy="436017"/>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defRPr sz="5000" b="0">
                <a:solidFill>
                  <a:srgbClr val="2C2F33"/>
                </a:solidFill>
                <a:latin typeface="Helvetica Neue Light"/>
                <a:ea typeface="Helvetica Neue Light"/>
                <a:cs typeface="Helvetica Neue Light"/>
                <a:sym typeface="Helvetica Neue Ligh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prstClr val="black"/>
                </a:solidFill>
                <a:effectLst/>
                <a:uLnTx/>
                <a:uFillTx/>
                <a:latin typeface="Helvetica Neue Light"/>
                <a:sym typeface="Helvetica Neue Light"/>
              </a:rPr>
              <a:t>Mario Marcel   Ministro de Hacienda</a:t>
            </a:r>
          </a:p>
        </p:txBody>
      </p:sp>
      <p:sp>
        <p:nvSpPr>
          <p:cNvPr id="6" name="Rectángulo 5">
            <a:extLst>
              <a:ext uri="{FF2B5EF4-FFF2-40B4-BE49-F238E27FC236}">
                <a16:creationId xmlns:a16="http://schemas.microsoft.com/office/drawing/2014/main" id="{F0E67000-4618-077C-0AF5-E56A4E13E75F}"/>
              </a:ext>
            </a:extLst>
          </p:cNvPr>
          <p:cNvSpPr/>
          <p:nvPr/>
        </p:nvSpPr>
        <p:spPr>
          <a:xfrm>
            <a:off x="11637818" y="6510875"/>
            <a:ext cx="310342" cy="277852"/>
          </a:xfrm>
          <a:prstGeom prst="rect">
            <a:avLst/>
          </a:prstGeom>
          <a:solidFill>
            <a:srgbClr val="F8F4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6798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r qué estamos haciendo lo que estamos haciendo?"/>
          <p:cNvSpPr txBox="1"/>
          <p:nvPr/>
        </p:nvSpPr>
        <p:spPr>
          <a:xfrm>
            <a:off x="298227" y="754278"/>
            <a:ext cx="11595545" cy="5226559"/>
          </a:xfrm>
          <a:prstGeom prst="rect">
            <a:avLst/>
          </a:prstGeom>
          <a:ln w="12700">
            <a:miter lim="400000"/>
          </a:ln>
        </p:spPr>
        <p:txBody>
          <a:bodyPr wrap="square" lIns="25400" tIns="25400" rIns="25400" bIns="25400" anchor="t">
            <a:spAutoFit/>
          </a:bodyPr>
          <a:lstStyle>
            <a:defPPr>
              <a:defRPr lang="es-CL"/>
            </a:defPPr>
            <a:lvl1pPr>
              <a:defRPr kumimoji="0" sz="2400" b="1" i="0" u="none" strike="noStrike" kern="0" cap="none" spc="0" normalizeH="0" baseline="0">
                <a:ln>
                  <a:noFill/>
                </a:ln>
                <a:solidFill>
                  <a:srgbClr val="002060"/>
                </a:solidFill>
                <a:effectLst/>
                <a:uLnTx/>
                <a:uFillTx/>
                <a:latin typeface="Helvetica Neue Light"/>
                <a:ea typeface="Helvetica Neue Light"/>
                <a:cs typeface="Helvetica Neue Light"/>
              </a:defRPr>
            </a:lvl1pPr>
          </a:lstStyle>
          <a:p>
            <a:pPr marL="342900" marR="0" lvl="0" indent="-342900" algn="l" defTabSz="914400" rtl="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es-ES" b="0" i="0" u="none" strike="noStrike" kern="0" cap="none" spc="0" normalizeH="0" baseline="0" noProof="0">
                <a:ln>
                  <a:noFill/>
                </a:ln>
                <a:solidFill>
                  <a:schemeClr val="accent1">
                    <a:lumMod val="50000"/>
                  </a:schemeClr>
                </a:solidFill>
                <a:effectLst/>
                <a:uLnTx/>
                <a:uFillTx/>
                <a:latin typeface="gobCL" panose="02000603050000020004"/>
              </a:rPr>
              <a:t>La profundidad del mercado de capitales local ayuda a resolver los problemas de financiamiento de largo plazo de proyectos de infraestructura, reduciendo los riesgos cambiarios de los proyectos. </a:t>
            </a:r>
          </a:p>
          <a:p>
            <a:pPr marL="342900" marR="0" lvl="0" indent="-342900" algn="l" defTabSz="914400" rtl="0" eaLnBrk="1" fontAlgn="auto" latinLnBrk="0" hangingPunct="1">
              <a:lnSpc>
                <a:spcPct val="95000"/>
              </a:lnSpc>
              <a:spcBef>
                <a:spcPts val="0"/>
              </a:spcBef>
              <a:spcAft>
                <a:spcPts val="0"/>
              </a:spcAft>
              <a:buClrTx/>
              <a:buSzTx/>
              <a:buFont typeface="Arial" panose="020B0604020202020204" pitchFamily="34" charset="0"/>
              <a:buChar char="•"/>
              <a:tabLst/>
              <a:defRPr/>
            </a:pPr>
            <a:endParaRPr lang="es-ES" b="0">
              <a:solidFill>
                <a:schemeClr val="accent1">
                  <a:lumMod val="50000"/>
                </a:schemeClr>
              </a:solidFill>
              <a:latin typeface="gobCL" panose="02000603050000020004"/>
            </a:endParaRPr>
          </a:p>
          <a:p>
            <a:pPr marL="342900" marR="0" lvl="0" indent="-342900" algn="l" defTabSz="914400" rtl="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es-ES" b="0" i="0" u="none" strike="noStrike" kern="0" cap="none" spc="0" normalizeH="0" baseline="0" noProof="0">
                <a:ln>
                  <a:noFill/>
                </a:ln>
                <a:solidFill>
                  <a:schemeClr val="accent1">
                    <a:lumMod val="50000"/>
                  </a:schemeClr>
                </a:solidFill>
                <a:effectLst/>
                <a:uLnTx/>
                <a:uFillTx/>
                <a:latin typeface="gobCL" panose="02000603050000020004"/>
              </a:rPr>
              <a:t>Las políticas públicas, como la Reforma de Pensiones, son claves para recuperar de forma más rápida la profundidad del mercado de financiación a largo plazo. </a:t>
            </a:r>
          </a:p>
          <a:p>
            <a:pPr marL="342900" marR="0" lvl="0" indent="-342900" algn="l" defTabSz="914400" rtl="0" eaLnBrk="1" fontAlgn="auto" latinLnBrk="0" hangingPunct="1">
              <a:lnSpc>
                <a:spcPct val="95000"/>
              </a:lnSpc>
              <a:spcBef>
                <a:spcPts val="0"/>
              </a:spcBef>
              <a:spcAft>
                <a:spcPts val="0"/>
              </a:spcAft>
              <a:buClrTx/>
              <a:buSzTx/>
              <a:buFont typeface="Arial" panose="020B0604020202020204" pitchFamily="34" charset="0"/>
              <a:buChar char="•"/>
              <a:tabLst/>
              <a:defRPr/>
            </a:pPr>
            <a:endParaRPr kumimoji="0" lang="es-ES" b="0" i="0" u="none" strike="noStrike" kern="0" cap="none" spc="0" normalizeH="0" baseline="0" noProof="0">
              <a:ln>
                <a:noFill/>
              </a:ln>
              <a:solidFill>
                <a:schemeClr val="accent1">
                  <a:lumMod val="50000"/>
                </a:schemeClr>
              </a:solidFill>
              <a:effectLst/>
              <a:uLnTx/>
              <a:uFillTx/>
              <a:latin typeface="gobCL" panose="02000603050000020004"/>
            </a:endParaRPr>
          </a:p>
          <a:p>
            <a:pPr marL="342900" marR="0" lvl="0" indent="-342900" algn="l" defTabSz="914400" rtl="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es-ES" b="0" i="0" u="none" strike="noStrike" kern="0" cap="none" spc="0" normalizeH="0" baseline="0" noProof="0">
                <a:ln>
                  <a:noFill/>
                </a:ln>
                <a:solidFill>
                  <a:schemeClr val="accent1">
                    <a:lumMod val="50000"/>
                  </a:schemeClr>
                </a:solidFill>
                <a:effectLst/>
                <a:uLnTx/>
                <a:uFillTx/>
                <a:latin typeface="gobCL" panose="02000603050000020004"/>
              </a:rPr>
              <a:t>Por otra parte, el gobierno juega un importante rol en el mercado de renta fija doméstico, proveyendo profundidad, referentes en distintos puntos de la curva de rendimiento, y abriendo el mercado a la participación de no residentes.</a:t>
            </a:r>
          </a:p>
          <a:p>
            <a:pPr marL="342900" marR="0" lvl="0" indent="-342900" algn="l" defTabSz="914400" rtl="0" eaLnBrk="1" fontAlgn="auto" latinLnBrk="0" hangingPunct="1">
              <a:lnSpc>
                <a:spcPct val="95000"/>
              </a:lnSpc>
              <a:spcBef>
                <a:spcPts val="0"/>
              </a:spcBef>
              <a:spcAft>
                <a:spcPts val="0"/>
              </a:spcAft>
              <a:buClrTx/>
              <a:buSzTx/>
              <a:buFont typeface="Arial" panose="020B0604020202020204" pitchFamily="34" charset="0"/>
              <a:buChar char="•"/>
              <a:tabLst/>
              <a:defRPr/>
            </a:pPr>
            <a:endParaRPr lang="es-ES" b="0">
              <a:solidFill>
                <a:schemeClr val="accent1">
                  <a:lumMod val="50000"/>
                </a:schemeClr>
              </a:solidFill>
              <a:latin typeface="gobCL" panose="02000603050000020004"/>
            </a:endParaRPr>
          </a:p>
          <a:p>
            <a:pPr marL="342900" marR="0" lvl="0" indent="-342900" algn="l" defTabSz="914400" rtl="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es-ES" b="0" i="0" u="none" strike="noStrike" kern="0" cap="none" spc="0" normalizeH="0" baseline="0" noProof="0">
                <a:ln>
                  <a:noFill/>
                </a:ln>
                <a:solidFill>
                  <a:schemeClr val="accent1">
                    <a:lumMod val="50000"/>
                  </a:schemeClr>
                </a:solidFill>
                <a:effectLst/>
                <a:uLnTx/>
                <a:uFillTx/>
                <a:latin typeface="gobCL" panose="02000603050000020004"/>
              </a:rPr>
              <a:t>La más reciente emisión, la primera denominada en UF con participación de extranjeros, marcó un hito, abriendo la posibilidad de que el sector corporativo se financie con montos más significativos en moneda local.</a:t>
            </a:r>
          </a:p>
          <a:p>
            <a:pPr marL="342900" marR="0" lvl="0" indent="-342900" algn="l" defTabSz="914400" rtl="0" eaLnBrk="1" fontAlgn="auto" latinLnBrk="0" hangingPunct="1">
              <a:lnSpc>
                <a:spcPct val="95000"/>
              </a:lnSpc>
              <a:spcBef>
                <a:spcPts val="0"/>
              </a:spcBef>
              <a:spcAft>
                <a:spcPts val="0"/>
              </a:spcAft>
              <a:buClrTx/>
              <a:buSzTx/>
              <a:buFont typeface="Arial" panose="020B0604020202020204" pitchFamily="34" charset="0"/>
              <a:buChar char="•"/>
              <a:tabLst/>
              <a:defRPr/>
            </a:pPr>
            <a:endParaRPr lang="es-ES" sz="1800" b="0">
              <a:solidFill>
                <a:schemeClr val="accent1">
                  <a:lumMod val="50000"/>
                </a:schemeClr>
              </a:solidFill>
              <a:latin typeface="gobCL" panose="020006030500000200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EC50A4B-D8C4-BEFF-80F8-E2F8A27391A7}"/>
              </a:ext>
            </a:extLst>
          </p:cNvPr>
          <p:cNvSpPr txBox="1"/>
          <p:nvPr/>
        </p:nvSpPr>
        <p:spPr>
          <a:xfrm>
            <a:off x="2456873" y="283708"/>
            <a:ext cx="9735127" cy="728405"/>
          </a:xfrm>
          <a:prstGeom prst="rect">
            <a:avLst/>
          </a:prstGeom>
          <a:ln w="12700">
            <a:miter lim="400000"/>
          </a:ln>
        </p:spPr>
        <p:txBody>
          <a:bodyPr wrap="square" lIns="25400" tIns="25400" rIns="25400" bIns="25400" anchor="t">
            <a:spAutoFit/>
          </a:bodyPr>
          <a:lstStyle>
            <a:defPPr>
              <a:defRPr lang="es-CL"/>
            </a:defPPr>
            <a:lvl1pPr>
              <a:defRPr kumimoji="0" sz="2400" b="1" i="0" u="none" strike="noStrike" kern="0" cap="none" spc="0" normalizeH="0" baseline="0">
                <a:ln>
                  <a:noFill/>
                </a:ln>
                <a:solidFill>
                  <a:srgbClr val="002060"/>
                </a:solidFill>
                <a:effectLst/>
                <a:uLnTx/>
                <a:uFillTx/>
                <a:latin typeface="Helvetica Neue Light"/>
                <a:ea typeface="Helvetica Neue Light"/>
                <a:cs typeface="Helvetica Neue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a:latin typeface="Gobcl" panose="02000603050000020004"/>
              </a:rPr>
              <a:t>A </a:t>
            </a:r>
            <a:r>
              <a:rPr lang="en-US" sz="2200" err="1">
                <a:latin typeface="Gobcl" panose="02000603050000020004"/>
              </a:rPr>
              <a:t>octubre</a:t>
            </a:r>
            <a:r>
              <a:rPr lang="en-US" sz="2200">
                <a:latin typeface="Gobcl" panose="02000603050000020004"/>
              </a:rPr>
              <a:t> 2023, hay 78 </a:t>
            </a:r>
            <a:r>
              <a:rPr lang="en-US" sz="2200" err="1">
                <a:latin typeface="Gobcl" panose="02000603050000020004"/>
              </a:rPr>
              <a:t>contratos</a:t>
            </a:r>
            <a:r>
              <a:rPr lang="en-US" sz="2200">
                <a:latin typeface="Gobcl" panose="02000603050000020004"/>
              </a:rPr>
              <a:t> </a:t>
            </a:r>
            <a:r>
              <a:rPr lang="en-US" sz="2200" err="1">
                <a:latin typeface="Gobcl" panose="02000603050000020004"/>
              </a:rPr>
              <a:t>vigentes</a:t>
            </a:r>
            <a:r>
              <a:rPr lang="en-US" sz="2200">
                <a:latin typeface="Gobcl" panose="02000603050000020004"/>
              </a:rPr>
              <a:t> –</a:t>
            </a:r>
            <a:r>
              <a:rPr lang="en-US" sz="2200" err="1">
                <a:latin typeface="Gobcl" panose="02000603050000020004"/>
              </a:rPr>
              <a:t>principalmente</a:t>
            </a:r>
            <a:r>
              <a:rPr lang="en-US" sz="2200">
                <a:latin typeface="Gobcl" panose="02000603050000020004"/>
              </a:rPr>
              <a:t> </a:t>
            </a:r>
            <a:r>
              <a:rPr lang="en-US" sz="2200" err="1">
                <a:latin typeface="Gobcl" panose="02000603050000020004"/>
              </a:rPr>
              <a:t>autopistas</a:t>
            </a:r>
            <a:r>
              <a:rPr lang="en-US" sz="2200">
                <a:latin typeface="Gobcl" panose="02000603050000020004"/>
              </a:rPr>
              <a:t>-, de </a:t>
            </a:r>
            <a:r>
              <a:rPr lang="en-US" sz="2200" err="1">
                <a:latin typeface="Gobcl" panose="02000603050000020004"/>
              </a:rPr>
              <a:t>los</a:t>
            </a:r>
            <a:r>
              <a:rPr lang="en-US" sz="2200">
                <a:latin typeface="Gobcl" panose="02000603050000020004"/>
              </a:rPr>
              <a:t> </a:t>
            </a:r>
            <a:r>
              <a:rPr lang="en-US" sz="2200" err="1">
                <a:latin typeface="Gobcl" panose="02000603050000020004"/>
              </a:rPr>
              <a:t>cuales</a:t>
            </a:r>
            <a:r>
              <a:rPr lang="en-US" sz="2200">
                <a:latin typeface="Gobcl" panose="02000603050000020004"/>
              </a:rPr>
              <a:t> 49 </a:t>
            </a:r>
            <a:r>
              <a:rPr lang="en-US" sz="2200" err="1">
                <a:latin typeface="Gobcl" panose="02000603050000020004"/>
              </a:rPr>
              <a:t>están</a:t>
            </a:r>
            <a:r>
              <a:rPr lang="en-US" sz="2200">
                <a:latin typeface="Gobcl" panose="02000603050000020004"/>
              </a:rPr>
              <a:t> </a:t>
            </a:r>
            <a:r>
              <a:rPr lang="en-US" sz="2200" err="1">
                <a:latin typeface="Gobcl" panose="02000603050000020004"/>
              </a:rPr>
              <a:t>en</a:t>
            </a:r>
            <a:r>
              <a:rPr lang="en-US" sz="2200">
                <a:latin typeface="Gobcl" panose="02000603050000020004"/>
              </a:rPr>
              <a:t> </a:t>
            </a:r>
            <a:r>
              <a:rPr lang="en-US" sz="2200" err="1">
                <a:latin typeface="Gobcl" panose="02000603050000020004"/>
              </a:rPr>
              <a:t>operación</a:t>
            </a:r>
            <a:r>
              <a:rPr lang="en-US" sz="2200">
                <a:latin typeface="Gobcl" panose="02000603050000020004"/>
              </a:rPr>
              <a:t> y 29 </a:t>
            </a:r>
            <a:r>
              <a:rPr lang="en-US" sz="2200" err="1">
                <a:latin typeface="Gobcl" panose="02000603050000020004"/>
              </a:rPr>
              <a:t>en</a:t>
            </a:r>
            <a:r>
              <a:rPr lang="en-US" sz="2200">
                <a:latin typeface="Gobcl" panose="02000603050000020004"/>
              </a:rPr>
              <a:t> </a:t>
            </a:r>
            <a:r>
              <a:rPr lang="en-US" sz="2200" err="1">
                <a:latin typeface="Gobcl" panose="02000603050000020004"/>
              </a:rPr>
              <a:t>construcción</a:t>
            </a:r>
            <a:r>
              <a:rPr lang="en-US" sz="2200">
                <a:latin typeface="Gobcl" panose="02000603050000020004"/>
              </a:rPr>
              <a:t>.</a:t>
            </a:r>
            <a:endParaRPr kumimoji="0" lang="en-US" sz="2200" b="1" i="0" u="none" strike="noStrike" kern="0" cap="none" spc="0" normalizeH="0" baseline="0" noProof="0">
              <a:ln>
                <a:noFill/>
              </a:ln>
              <a:solidFill>
                <a:srgbClr val="002060"/>
              </a:solidFill>
              <a:effectLst/>
              <a:uLnTx/>
              <a:uFillTx/>
              <a:latin typeface="Gobcl" panose="02000603050000020004"/>
            </a:endParaRPr>
          </a:p>
        </p:txBody>
      </p:sp>
      <p:graphicFrame>
        <p:nvGraphicFramePr>
          <p:cNvPr id="5" name="Gráfico 4">
            <a:extLst>
              <a:ext uri="{FF2B5EF4-FFF2-40B4-BE49-F238E27FC236}">
                <a16:creationId xmlns:a16="http://schemas.microsoft.com/office/drawing/2014/main" id="{00000000-0008-0000-0200-000002000000}"/>
              </a:ext>
            </a:extLst>
          </p:cNvPr>
          <p:cNvGraphicFramePr/>
          <p:nvPr>
            <p:extLst>
              <p:ext uri="{D42A27DB-BD31-4B8C-83A1-F6EECF244321}">
                <p14:modId xmlns:p14="http://schemas.microsoft.com/office/powerpoint/2010/main" val="3054596189"/>
              </p:ext>
            </p:extLst>
          </p:nvPr>
        </p:nvGraphicFramePr>
        <p:xfrm>
          <a:off x="2732070" y="1676326"/>
          <a:ext cx="5393802" cy="43581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06596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8542AE28-5D39-CAC8-695D-111772665E68}"/>
              </a:ext>
            </a:extLst>
          </p:cNvPr>
          <p:cNvSpPr txBox="1"/>
          <p:nvPr/>
        </p:nvSpPr>
        <p:spPr>
          <a:xfrm>
            <a:off x="2321407" y="313349"/>
            <a:ext cx="9735127" cy="1066959"/>
          </a:xfrm>
          <a:prstGeom prst="rect">
            <a:avLst/>
          </a:prstGeom>
          <a:ln w="12700">
            <a:miter lim="400000"/>
          </a:ln>
        </p:spPr>
        <p:txBody>
          <a:bodyPr wrap="square" lIns="25400" tIns="25400" rIns="25400" bIns="25400" anchor="t">
            <a:spAutoFit/>
          </a:bodyPr>
          <a:lstStyle>
            <a:defPPr>
              <a:defRPr lang="es-CL"/>
            </a:defPPr>
            <a:lvl1pPr>
              <a:defRPr kumimoji="0" sz="2400" b="1" i="0" u="none" strike="noStrike" kern="0" cap="none" spc="0" normalizeH="0" baseline="0">
                <a:ln>
                  <a:noFill/>
                </a:ln>
                <a:solidFill>
                  <a:srgbClr val="002060"/>
                </a:solidFill>
                <a:effectLst/>
                <a:uLnTx/>
                <a:uFillTx/>
                <a:latin typeface="Helvetica Neue Light"/>
                <a:ea typeface="Helvetica Neue Light"/>
                <a:cs typeface="Helvetica Neue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a:latin typeface="Gobcl" panose="02000603050000020004"/>
              </a:rPr>
              <a:t>El 87% de </a:t>
            </a:r>
            <a:r>
              <a:rPr lang="en-US" sz="2200" err="1">
                <a:latin typeface="Gobcl" panose="02000603050000020004"/>
              </a:rPr>
              <a:t>los</a:t>
            </a:r>
            <a:r>
              <a:rPr lang="en-US" sz="2200">
                <a:latin typeface="Gobcl" panose="02000603050000020004"/>
              </a:rPr>
              <a:t> </a:t>
            </a:r>
            <a:r>
              <a:rPr lang="en-US" sz="2200" err="1">
                <a:latin typeface="Gobcl" panose="02000603050000020004"/>
              </a:rPr>
              <a:t>montos</a:t>
            </a:r>
            <a:r>
              <a:rPr lang="en-US" sz="2200">
                <a:latin typeface="Gobcl" panose="02000603050000020004"/>
              </a:rPr>
              <a:t> </a:t>
            </a:r>
            <a:r>
              <a:rPr lang="en-US" sz="2200" err="1">
                <a:latin typeface="Gobcl" panose="02000603050000020004"/>
              </a:rPr>
              <a:t>ingresados</a:t>
            </a:r>
            <a:r>
              <a:rPr lang="en-US" sz="2200">
                <a:latin typeface="Gobcl" panose="02000603050000020004"/>
              </a:rPr>
              <a:t> </a:t>
            </a:r>
            <a:r>
              <a:rPr lang="en-US" sz="2200" err="1">
                <a:latin typeface="Gobcl" panose="02000603050000020004"/>
              </a:rPr>
              <a:t>por</a:t>
            </a:r>
            <a:r>
              <a:rPr lang="en-US" sz="2200">
                <a:latin typeface="Gobcl" panose="02000603050000020004"/>
              </a:rPr>
              <a:t> </a:t>
            </a:r>
            <a:r>
              <a:rPr lang="en-US" sz="2200" err="1">
                <a:latin typeface="Gobcl" panose="02000603050000020004"/>
              </a:rPr>
              <a:t>concesiones</a:t>
            </a:r>
            <a:r>
              <a:rPr lang="en-US" sz="2200">
                <a:latin typeface="Gobcl" panose="02000603050000020004"/>
              </a:rPr>
              <a:t> </a:t>
            </a:r>
            <a:r>
              <a:rPr lang="en-US" sz="2200" err="1">
                <a:latin typeface="Gobcl" panose="02000603050000020004"/>
              </a:rPr>
              <a:t>corresponde</a:t>
            </a:r>
            <a:r>
              <a:rPr lang="en-US" sz="2200">
                <a:latin typeface="Gobcl" panose="02000603050000020004"/>
              </a:rPr>
              <a:t> a </a:t>
            </a:r>
            <a:r>
              <a:rPr lang="en-US" sz="2200" err="1">
                <a:latin typeface="Gobcl" panose="02000603050000020004"/>
              </a:rPr>
              <a:t>inversión</a:t>
            </a:r>
            <a:r>
              <a:rPr lang="en-US" sz="2200">
                <a:latin typeface="Gobcl" panose="02000603050000020004"/>
              </a:rPr>
              <a:t> </a:t>
            </a:r>
            <a:r>
              <a:rPr lang="en-US" sz="2200" err="1">
                <a:latin typeface="Gobcl" panose="02000603050000020004"/>
              </a:rPr>
              <a:t>extranjera</a:t>
            </a:r>
            <a:r>
              <a:rPr lang="en-US" sz="2200">
                <a:latin typeface="Gobcl" panose="02000603050000020004"/>
              </a:rPr>
              <a:t>. Los </a:t>
            </a:r>
            <a:r>
              <a:rPr lang="en-US" sz="2200" err="1">
                <a:latin typeface="Gobcl" panose="02000603050000020004"/>
              </a:rPr>
              <a:t>datos</a:t>
            </a:r>
            <a:r>
              <a:rPr lang="en-US" sz="2200">
                <a:latin typeface="Gobcl" panose="02000603050000020004"/>
              </a:rPr>
              <a:t> </a:t>
            </a:r>
            <a:r>
              <a:rPr lang="en-US" sz="2200" err="1">
                <a:latin typeface="Gobcl" panose="02000603050000020004"/>
              </a:rPr>
              <a:t>recientes</a:t>
            </a:r>
            <a:r>
              <a:rPr lang="en-US" sz="2200">
                <a:latin typeface="Gobcl" panose="02000603050000020004"/>
              </a:rPr>
              <a:t> </a:t>
            </a:r>
            <a:r>
              <a:rPr lang="en-US" sz="2200" err="1">
                <a:latin typeface="Gobcl" panose="02000603050000020004"/>
              </a:rPr>
              <a:t>muestran</a:t>
            </a:r>
            <a:r>
              <a:rPr lang="en-US" sz="2200">
                <a:latin typeface="Gobcl" panose="02000603050000020004"/>
              </a:rPr>
              <a:t> </a:t>
            </a:r>
            <a:r>
              <a:rPr lang="en-US" sz="2200" err="1">
                <a:latin typeface="Gobcl" panose="02000603050000020004"/>
              </a:rPr>
              <a:t>una</a:t>
            </a:r>
            <a:r>
              <a:rPr lang="en-US" sz="2200">
                <a:latin typeface="Gobcl" panose="02000603050000020004"/>
              </a:rPr>
              <a:t> </a:t>
            </a:r>
            <a:r>
              <a:rPr lang="en-US" sz="2200" err="1">
                <a:latin typeface="Gobcl" panose="02000603050000020004"/>
              </a:rPr>
              <a:t>fuerte</a:t>
            </a:r>
            <a:r>
              <a:rPr lang="en-US" sz="2200">
                <a:latin typeface="Gobcl" panose="02000603050000020004"/>
              </a:rPr>
              <a:t> </a:t>
            </a:r>
            <a:r>
              <a:rPr lang="en-US" sz="2200" err="1">
                <a:latin typeface="Gobcl" panose="02000603050000020004"/>
              </a:rPr>
              <a:t>recuperación</a:t>
            </a:r>
            <a:r>
              <a:rPr lang="en-US" sz="2200">
                <a:latin typeface="Gobcl" panose="02000603050000020004"/>
              </a:rPr>
              <a:t> de </a:t>
            </a:r>
            <a:r>
              <a:rPr lang="en-US" sz="2200" err="1">
                <a:latin typeface="Gobcl" panose="02000603050000020004"/>
              </a:rPr>
              <a:t>los</a:t>
            </a:r>
            <a:r>
              <a:rPr lang="en-US" sz="2200">
                <a:latin typeface="Gobcl" panose="02000603050000020004"/>
              </a:rPr>
              <a:t> </a:t>
            </a:r>
            <a:r>
              <a:rPr lang="en-US" sz="2200" err="1">
                <a:latin typeface="Gobcl" panose="02000603050000020004"/>
              </a:rPr>
              <a:t>flujos</a:t>
            </a:r>
            <a:r>
              <a:rPr lang="en-US" sz="2200">
                <a:latin typeface="Gobcl" panose="02000603050000020004"/>
              </a:rPr>
              <a:t> IED.</a:t>
            </a:r>
            <a:endParaRPr kumimoji="0" lang="en-US" sz="2200" b="1" i="0" u="none" strike="noStrike" kern="0" cap="none" spc="0" normalizeH="0" baseline="0" noProof="0">
              <a:ln>
                <a:noFill/>
              </a:ln>
              <a:solidFill>
                <a:srgbClr val="002060"/>
              </a:solidFill>
              <a:effectLst/>
              <a:uLnTx/>
              <a:uFillTx/>
              <a:latin typeface="Gobcl" panose="02000603050000020004"/>
            </a:endParaRPr>
          </a:p>
        </p:txBody>
      </p:sp>
      <p:sp>
        <p:nvSpPr>
          <p:cNvPr id="8" name="CuadroTexto 7">
            <a:extLst>
              <a:ext uri="{FF2B5EF4-FFF2-40B4-BE49-F238E27FC236}">
                <a16:creationId xmlns:a16="http://schemas.microsoft.com/office/drawing/2014/main" id="{42DB1F37-0329-472F-D0C5-7105804B0BE1}"/>
              </a:ext>
            </a:extLst>
          </p:cNvPr>
          <p:cNvSpPr txBox="1"/>
          <p:nvPr/>
        </p:nvSpPr>
        <p:spPr>
          <a:xfrm>
            <a:off x="0" y="6582199"/>
            <a:ext cx="11048009"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Gobcl" panose="02000603050000020004"/>
                <a:ea typeface="+mn-ea"/>
                <a:cs typeface="+mn-cs"/>
              </a:rPr>
              <a:t>Fuente: </a:t>
            </a:r>
            <a:r>
              <a:rPr kumimoji="0" lang="en-US" sz="1000" b="0" i="0" u="none" strike="noStrike" kern="1200" cap="none" spc="0" normalizeH="0" baseline="0" noProof="0">
                <a:ln>
                  <a:noFill/>
                </a:ln>
                <a:solidFill>
                  <a:prstClr val="black"/>
                </a:solidFill>
                <a:effectLst/>
                <a:uLnTx/>
                <a:uFillTx/>
                <a:latin typeface="Gobcl" panose="02000603050000020004"/>
                <a:ea typeface="+mn-ea"/>
                <a:cs typeface="+mn-cs"/>
              </a:rPr>
              <a:t>Banco centra, Invest Chile y Ministerio de Hacienda</a:t>
            </a:r>
          </a:p>
        </p:txBody>
      </p:sp>
      <p:graphicFrame>
        <p:nvGraphicFramePr>
          <p:cNvPr id="2" name="Gráfico 1">
            <a:extLst>
              <a:ext uri="{FF2B5EF4-FFF2-40B4-BE49-F238E27FC236}">
                <a16:creationId xmlns:a16="http://schemas.microsoft.com/office/drawing/2014/main" id="{4062A84C-8ABF-4A50-B8E5-12EB8FAA5B22}"/>
              </a:ext>
            </a:extLst>
          </p:cNvPr>
          <p:cNvGraphicFramePr>
            <a:graphicFrameLocks/>
          </p:cNvGraphicFramePr>
          <p:nvPr>
            <p:extLst>
              <p:ext uri="{D42A27DB-BD31-4B8C-83A1-F6EECF244321}">
                <p14:modId xmlns:p14="http://schemas.microsoft.com/office/powerpoint/2010/main" val="1659763947"/>
              </p:ext>
            </p:extLst>
          </p:nvPr>
        </p:nvGraphicFramePr>
        <p:xfrm>
          <a:off x="5893708" y="1314109"/>
          <a:ext cx="5400000" cy="468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áfico 3">
            <a:extLst>
              <a:ext uri="{FF2B5EF4-FFF2-40B4-BE49-F238E27FC236}">
                <a16:creationId xmlns:a16="http://schemas.microsoft.com/office/drawing/2014/main" id="{20670F1D-9638-3FAC-759E-49C1F6F42078}"/>
              </a:ext>
            </a:extLst>
          </p:cNvPr>
          <p:cNvGraphicFramePr>
            <a:graphicFrameLocks/>
          </p:cNvGraphicFramePr>
          <p:nvPr>
            <p:extLst>
              <p:ext uri="{D42A27DB-BD31-4B8C-83A1-F6EECF244321}">
                <p14:modId xmlns:p14="http://schemas.microsoft.com/office/powerpoint/2010/main" val="2607511707"/>
              </p:ext>
            </p:extLst>
          </p:nvPr>
        </p:nvGraphicFramePr>
        <p:xfrm>
          <a:off x="377941" y="1807709"/>
          <a:ext cx="5249807" cy="32425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7111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8294103-0451-9B7E-06B2-72BA907A4EA6}"/>
              </a:ext>
            </a:extLst>
          </p:cNvPr>
          <p:cNvSpPr txBox="1"/>
          <p:nvPr/>
        </p:nvSpPr>
        <p:spPr>
          <a:xfrm>
            <a:off x="2456873" y="354045"/>
            <a:ext cx="9735127" cy="389850"/>
          </a:xfrm>
          <a:prstGeom prst="rect">
            <a:avLst/>
          </a:prstGeom>
          <a:ln w="12700">
            <a:miter lim="400000"/>
          </a:ln>
        </p:spPr>
        <p:txBody>
          <a:bodyPr wrap="square" lIns="25400" tIns="25400" rIns="25400" bIns="25400" anchor="t">
            <a:spAutoFit/>
          </a:bodyPr>
          <a:lstStyle>
            <a:defPPr>
              <a:defRPr lang="es-CL"/>
            </a:defPPr>
            <a:lvl1pPr>
              <a:defRPr kumimoji="0" sz="2400" b="1" i="0" u="none" strike="noStrike" kern="0" cap="none" spc="0" normalizeH="0" baseline="0">
                <a:ln>
                  <a:noFill/>
                </a:ln>
                <a:solidFill>
                  <a:srgbClr val="002060"/>
                </a:solidFill>
                <a:effectLst/>
                <a:uLnTx/>
                <a:uFillTx/>
                <a:latin typeface="Helvetica Neue Light"/>
                <a:ea typeface="Helvetica Neue Light"/>
                <a:cs typeface="Helvetica Neue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a:latin typeface="Gobcl" panose="02000603050000020004"/>
              </a:rPr>
              <a:t>Para </a:t>
            </a:r>
            <a:r>
              <a:rPr lang="en-US" sz="2200" err="1">
                <a:latin typeface="Gobcl" panose="02000603050000020004"/>
              </a:rPr>
              <a:t>los</a:t>
            </a:r>
            <a:r>
              <a:rPr lang="en-US" sz="2200">
                <a:latin typeface="Gobcl" panose="02000603050000020004"/>
              </a:rPr>
              <a:t> </a:t>
            </a:r>
            <a:r>
              <a:rPr lang="en-US" sz="2200" err="1">
                <a:latin typeface="Gobcl" panose="02000603050000020004"/>
              </a:rPr>
              <a:t>próximos</a:t>
            </a:r>
            <a:r>
              <a:rPr lang="en-US" sz="2200">
                <a:latin typeface="Gobcl" panose="02000603050000020004"/>
              </a:rPr>
              <a:t> </a:t>
            </a:r>
            <a:r>
              <a:rPr lang="en-US" sz="2200" err="1">
                <a:latin typeface="Gobcl" panose="02000603050000020004"/>
              </a:rPr>
              <a:t>años</a:t>
            </a:r>
            <a:r>
              <a:rPr lang="en-US" sz="2200">
                <a:latin typeface="Gobcl" panose="02000603050000020004"/>
              </a:rPr>
              <a:t> se </a:t>
            </a:r>
            <a:r>
              <a:rPr lang="en-US" sz="2200" err="1">
                <a:latin typeface="Gobcl" panose="02000603050000020004"/>
              </a:rPr>
              <a:t>prevé</a:t>
            </a:r>
            <a:r>
              <a:rPr lang="en-US" sz="2200">
                <a:latin typeface="Gobcl" panose="02000603050000020004"/>
              </a:rPr>
              <a:t> que </a:t>
            </a:r>
            <a:r>
              <a:rPr lang="en-US" sz="2200" err="1">
                <a:latin typeface="Gobcl" panose="02000603050000020004"/>
              </a:rPr>
              <a:t>los</a:t>
            </a:r>
            <a:r>
              <a:rPr lang="en-US" sz="2200">
                <a:latin typeface="Gobcl" panose="02000603050000020004"/>
              </a:rPr>
              <a:t> </a:t>
            </a:r>
            <a:r>
              <a:rPr lang="en-US" sz="2200" err="1">
                <a:latin typeface="Gobcl" panose="02000603050000020004"/>
              </a:rPr>
              <a:t>montos</a:t>
            </a:r>
            <a:r>
              <a:rPr lang="en-US" sz="2200">
                <a:latin typeface="Gobcl" panose="02000603050000020004"/>
              </a:rPr>
              <a:t> </a:t>
            </a:r>
            <a:r>
              <a:rPr lang="en-US" sz="2200" err="1">
                <a:latin typeface="Gobcl" panose="02000603050000020004"/>
              </a:rPr>
              <a:t>concesionados</a:t>
            </a:r>
            <a:r>
              <a:rPr lang="en-US" sz="2200">
                <a:latin typeface="Gobcl" panose="02000603050000020004"/>
              </a:rPr>
              <a:t> se </a:t>
            </a:r>
            <a:r>
              <a:rPr lang="en-US" sz="2200" err="1">
                <a:latin typeface="Gobcl" panose="02000603050000020004"/>
              </a:rPr>
              <a:t>dupliquen</a:t>
            </a:r>
            <a:endParaRPr kumimoji="0" lang="en-US" sz="2200" b="1" i="0" u="none" strike="noStrike" kern="0" cap="none" spc="0" normalizeH="0" baseline="0" noProof="0">
              <a:ln>
                <a:noFill/>
              </a:ln>
              <a:solidFill>
                <a:srgbClr val="002060"/>
              </a:solidFill>
              <a:effectLst/>
              <a:uLnTx/>
              <a:uFillTx/>
              <a:latin typeface="Gobcl" panose="02000603050000020004"/>
            </a:endParaRPr>
          </a:p>
        </p:txBody>
      </p:sp>
      <p:graphicFrame>
        <p:nvGraphicFramePr>
          <p:cNvPr id="4" name="Gráfico 3">
            <a:extLst>
              <a:ext uri="{FF2B5EF4-FFF2-40B4-BE49-F238E27FC236}">
                <a16:creationId xmlns:a16="http://schemas.microsoft.com/office/drawing/2014/main" id="{924542DA-9505-1FF2-B460-BFA7CFC79918}"/>
              </a:ext>
            </a:extLst>
          </p:cNvPr>
          <p:cNvGraphicFramePr>
            <a:graphicFrameLocks/>
          </p:cNvGraphicFramePr>
          <p:nvPr>
            <p:extLst>
              <p:ext uri="{D42A27DB-BD31-4B8C-83A1-F6EECF244321}">
                <p14:modId xmlns:p14="http://schemas.microsoft.com/office/powerpoint/2010/main" val="963213146"/>
              </p:ext>
            </p:extLst>
          </p:nvPr>
        </p:nvGraphicFramePr>
        <p:xfrm>
          <a:off x="2716359" y="1338071"/>
          <a:ext cx="7435517" cy="46638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4266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89704EA-7305-D457-E497-5FAECBE4764A}"/>
              </a:ext>
            </a:extLst>
          </p:cNvPr>
          <p:cNvSpPr txBox="1"/>
          <p:nvPr/>
        </p:nvSpPr>
        <p:spPr>
          <a:xfrm>
            <a:off x="2425190" y="45703"/>
            <a:ext cx="9317333" cy="1066325"/>
          </a:xfrm>
          <a:prstGeom prst="rect">
            <a:avLst/>
          </a:prstGeom>
          <a:ln w="12700">
            <a:miter lim="400000"/>
          </a:ln>
        </p:spPr>
        <p:txBody>
          <a:bodyPr wrap="square" lIns="25086" tIns="25086" rIns="25086" bIns="25086" anchor="t">
            <a:spAutoFit/>
          </a:bodyPr>
          <a:lstStyle>
            <a:defPPr>
              <a:defRPr lang="es-CL"/>
            </a:defPPr>
            <a:lvl1pPr>
              <a:defRPr kumimoji="0" sz="2400" b="1" i="0" u="none" strike="noStrike" kern="0" cap="none" spc="0" normalizeH="0" baseline="0">
                <a:ln>
                  <a:noFill/>
                </a:ln>
                <a:solidFill>
                  <a:srgbClr val="002060"/>
                </a:solidFill>
                <a:effectLst/>
                <a:uLnTx/>
                <a:uFillTx/>
                <a:latin typeface="Helvetica Neue Light"/>
                <a:ea typeface="Helvetica Neue Light"/>
                <a:cs typeface="Helvetica Neue 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0" cap="none" spc="0" normalizeH="0" baseline="0" noProof="0">
                <a:ln>
                  <a:noFill/>
                </a:ln>
                <a:solidFill>
                  <a:srgbClr val="002060"/>
                </a:solidFill>
                <a:effectLst/>
                <a:uLnTx/>
                <a:uFillTx/>
                <a:latin typeface="gobCL" panose="02000603050000020004"/>
              </a:rPr>
              <a:t>El mercado local de capitales ha recuperado algo de los 20pp del PIB perdido luego de los retiros. </a:t>
            </a:r>
            <a:r>
              <a:rPr lang="es-ES" sz="2200">
                <a:latin typeface="gobCL" panose="02000603050000020004"/>
              </a:rPr>
              <a:t>La Reforma de Pensiones busca incrementar las pensiones y profundizar el mercado de capitales.</a:t>
            </a:r>
            <a:endParaRPr kumimoji="0" lang="es-ES" sz="2200" b="1" i="0" u="none" strike="noStrike" kern="0" cap="none" spc="0" normalizeH="0" baseline="0" noProof="0">
              <a:ln>
                <a:noFill/>
              </a:ln>
              <a:solidFill>
                <a:srgbClr val="002060"/>
              </a:solidFill>
              <a:effectLst/>
              <a:uLnTx/>
              <a:uFillTx/>
              <a:latin typeface="gobCL" panose="02000603050000020004"/>
            </a:endParaRPr>
          </a:p>
        </p:txBody>
      </p:sp>
      <p:sp>
        <p:nvSpPr>
          <p:cNvPr id="21" name="CuadroTexto 10">
            <a:extLst>
              <a:ext uri="{FF2B5EF4-FFF2-40B4-BE49-F238E27FC236}">
                <a16:creationId xmlns:a16="http://schemas.microsoft.com/office/drawing/2014/main" id="{CD90A24F-FE1C-787D-39DE-5DA90D8AA14A}"/>
              </a:ext>
            </a:extLst>
          </p:cNvPr>
          <p:cNvSpPr txBox="1"/>
          <p:nvPr/>
        </p:nvSpPr>
        <p:spPr>
          <a:xfrm>
            <a:off x="114002" y="6150114"/>
            <a:ext cx="1180269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Gobcl" panose="02000603050000020004"/>
                <a:ea typeface="+mn-ea"/>
                <a:cs typeface="+mn-cs"/>
              </a:rPr>
              <a:t>Nota</a:t>
            </a:r>
            <a:r>
              <a:rPr kumimoji="0" lang="es-ES" sz="1000" b="0" i="0" u="none" strike="noStrike" kern="1200" cap="none" spc="0" normalizeH="0" baseline="0" noProof="0">
                <a:ln>
                  <a:noFill/>
                </a:ln>
                <a:solidFill>
                  <a:prstClr val="black"/>
                </a:solidFill>
                <a:effectLst/>
                <a:uLnTx/>
                <a:uFillTx/>
                <a:latin typeface="Gobcl" panose="02000603050000020004"/>
                <a:ea typeface="+mn-ea"/>
                <a:cs typeface="+mn-cs"/>
              </a:rPr>
              <a:t>: (1 ) Simulaciones asumen diferentes escenarios de aumento de cotizaciones, crecimiento, inversión doméstica, decrecimiento de brechas de contribución, etc. Los resultados de los escenarios mínimo y máximo 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a:ln>
                  <a:noFill/>
                </a:ln>
                <a:solidFill>
                  <a:prstClr val="black"/>
                </a:solidFill>
                <a:effectLst/>
                <a:uLnTx/>
                <a:uFillTx/>
                <a:latin typeface="Gobcl" panose="02000603050000020004"/>
                <a:ea typeface="+mn-ea"/>
                <a:cs typeface="+mn-cs"/>
              </a:rPr>
              <a:t>trazan en el área gris claro, mientras que las áreas grises más oscuras representan escenarios más centrales. La línea roja corresponde al promedio de todas las simulaciones con reforma. La línea negra punteada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a:ln>
                  <a:noFill/>
                </a:ln>
                <a:solidFill>
                  <a:prstClr val="black"/>
                </a:solidFill>
                <a:effectLst/>
                <a:uLnTx/>
                <a:uFillTx/>
                <a:latin typeface="Gobcl" panose="02000603050000020004"/>
                <a:ea typeface="+mn-ea"/>
                <a:cs typeface="+mn-cs"/>
              </a:rPr>
              <a:t>corresponde a la proyección de activos en ausencia de la reforma de pensiones.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000" b="1">
                <a:solidFill>
                  <a:prstClr val="black"/>
                </a:solidFill>
                <a:latin typeface="Gobcl" panose="02000603050000020004"/>
              </a:rPr>
              <a:t>Fuente: </a:t>
            </a:r>
            <a:r>
              <a:rPr lang="es-ES" sz="1000">
                <a:solidFill>
                  <a:prstClr val="black"/>
                </a:solidFill>
                <a:latin typeface="Gobcl" panose="02000603050000020004"/>
              </a:rPr>
              <a:t>OCDE, Superintendencia de Pensiones , Dirección de Presupuestos y Ministerio de Hacienda.</a:t>
            </a:r>
            <a:endParaRPr kumimoji="0" lang="es-CL" sz="1000" b="0" i="0" u="none" strike="noStrike" kern="1200" cap="none" spc="0" normalizeH="0" baseline="0" noProof="0">
              <a:ln>
                <a:noFill/>
              </a:ln>
              <a:solidFill>
                <a:prstClr val="black"/>
              </a:solidFill>
              <a:effectLst/>
              <a:uLnTx/>
              <a:uFillTx/>
              <a:latin typeface="Gobcl" panose="02000603050000020004"/>
              <a:ea typeface="+mn-ea"/>
              <a:cs typeface="+mn-cs"/>
            </a:endParaRPr>
          </a:p>
        </p:txBody>
      </p:sp>
      <p:graphicFrame>
        <p:nvGraphicFramePr>
          <p:cNvPr id="2" name="Gráfico 1">
            <a:extLst>
              <a:ext uri="{FF2B5EF4-FFF2-40B4-BE49-F238E27FC236}">
                <a16:creationId xmlns:a16="http://schemas.microsoft.com/office/drawing/2014/main" id="{58533EC5-D8B6-4D58-C216-4A6065721897}"/>
              </a:ext>
            </a:extLst>
          </p:cNvPr>
          <p:cNvGraphicFramePr>
            <a:graphicFrameLocks/>
          </p:cNvGraphicFramePr>
          <p:nvPr>
            <p:extLst>
              <p:ext uri="{D42A27DB-BD31-4B8C-83A1-F6EECF244321}">
                <p14:modId xmlns:p14="http://schemas.microsoft.com/office/powerpoint/2010/main" val="1369500443"/>
              </p:ext>
            </p:extLst>
          </p:nvPr>
        </p:nvGraphicFramePr>
        <p:xfrm>
          <a:off x="1523999" y="1117474"/>
          <a:ext cx="8572501" cy="50326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2918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8B2AD59-D46C-5AF9-D919-17D543C40A99}"/>
              </a:ext>
            </a:extLst>
          </p:cNvPr>
          <p:cNvSpPr txBox="1"/>
          <p:nvPr/>
        </p:nvSpPr>
        <p:spPr>
          <a:xfrm>
            <a:off x="3121727" y="1899334"/>
            <a:ext cx="6084124"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ES" sz="1200" b="1">
                <a:solidFill>
                  <a:srgbClr val="000000"/>
                </a:solidFill>
                <a:latin typeface="Helvetica Neue"/>
                <a:ea typeface="Helvetica Neue"/>
                <a:cs typeface="Helvetica Neue"/>
                <a:sym typeface="Helvetica Neue"/>
              </a:rPr>
              <a:t>Montos Vigentes en Derivados de Moneda, por plazo</a:t>
            </a:r>
          </a:p>
          <a:p>
            <a:pPr marL="0" marR="0" indent="0" algn="ctr" defTabSz="825500" rtl="0" fontAlgn="auto" latinLnBrk="0" hangingPunct="0">
              <a:lnSpc>
                <a:spcPct val="100000"/>
              </a:lnSpc>
              <a:spcBef>
                <a:spcPts val="0"/>
              </a:spcBef>
              <a:spcAft>
                <a:spcPts val="0"/>
              </a:spcAft>
              <a:buClrTx/>
              <a:buSzTx/>
              <a:buFontTx/>
              <a:buNone/>
              <a:tabLst/>
            </a:pPr>
            <a:r>
              <a:rPr kumimoji="0" lang="es-ES" sz="1200" u="none" strike="noStrike" cap="none" spc="0" normalizeH="0" baseline="0">
                <a:ln>
                  <a:noFill/>
                </a:ln>
                <a:solidFill>
                  <a:srgbClr val="000000"/>
                </a:solidFill>
                <a:effectLst/>
                <a:uFillTx/>
                <a:latin typeface="Helvetica Neue"/>
                <a:ea typeface="Helvetica Neue"/>
                <a:cs typeface="Helvetica Neue"/>
                <a:sym typeface="Helvetica Neue"/>
              </a:rPr>
              <a:t>(Millones de USD)</a:t>
            </a:r>
            <a:endParaRPr kumimoji="0" lang="es-CL" sz="1200" u="none" strike="noStrike" cap="none" spc="0" normalizeH="0" baseline="0">
              <a:ln>
                <a:noFill/>
              </a:ln>
              <a:solidFill>
                <a:srgbClr val="000000"/>
              </a:solidFill>
              <a:effectLst/>
              <a:uFillTx/>
              <a:latin typeface="Helvetica Neue"/>
              <a:ea typeface="Helvetica Neue"/>
              <a:cs typeface="Helvetica Neue"/>
              <a:sym typeface="Helvetica Neue"/>
            </a:endParaRPr>
          </a:p>
        </p:txBody>
      </p:sp>
      <p:sp>
        <p:nvSpPr>
          <p:cNvPr id="8" name="CuadroTexto 7">
            <a:extLst>
              <a:ext uri="{FF2B5EF4-FFF2-40B4-BE49-F238E27FC236}">
                <a16:creationId xmlns:a16="http://schemas.microsoft.com/office/drawing/2014/main" id="{22CE1823-EE56-FFA7-3514-0FCA071C8F9A}"/>
              </a:ext>
            </a:extLst>
          </p:cNvPr>
          <p:cNvSpPr txBox="1"/>
          <p:nvPr/>
        </p:nvSpPr>
        <p:spPr>
          <a:xfrm>
            <a:off x="2343149" y="271108"/>
            <a:ext cx="9734551" cy="1446550"/>
          </a:xfrm>
          <a:prstGeom prst="rect">
            <a:avLst/>
          </a:prstGeom>
          <a:ln w="12700">
            <a:miter lim="400000"/>
          </a:ln>
        </p:spPr>
        <p:txBody>
          <a:bodyPr wrap="square" lIns="25086" tIns="25086" rIns="25086" bIns="25086" anchor="t">
            <a:spAutoFit/>
          </a:bodyPr>
          <a:lstStyle>
            <a:defPPr>
              <a:defRPr lang="es-CL"/>
            </a:defPPr>
            <a:lvl1pPr marR="0" lvl="0" indent="0" fontAlgn="auto">
              <a:lnSpc>
                <a:spcPct val="100000"/>
              </a:lnSpc>
              <a:spcBef>
                <a:spcPts val="0"/>
              </a:spcBef>
              <a:spcAft>
                <a:spcPts val="0"/>
              </a:spcAft>
              <a:buClrTx/>
              <a:buSzTx/>
              <a:buFontTx/>
              <a:buNone/>
              <a:tabLst/>
              <a:defRPr kumimoji="0" sz="2200" b="1" i="0" u="none" strike="noStrike" kern="0" cap="none" spc="0" normalizeH="0" baseline="0">
                <a:ln>
                  <a:noFill/>
                </a:ln>
                <a:solidFill>
                  <a:srgbClr val="002060"/>
                </a:solidFill>
                <a:effectLst/>
                <a:uLnTx/>
                <a:uFillTx/>
                <a:latin typeface="gobCL" panose="02000603050000020004"/>
                <a:ea typeface="Helvetica Neue Light"/>
                <a:cs typeface="Helvetica Neue Light"/>
              </a:defRPr>
            </a:lvl1pPr>
          </a:lstStyle>
          <a:p>
            <a:r>
              <a:rPr lang="es-CL"/>
              <a:t>Los derivados de moneda nacional contra moneda extranjera (mercado cambiario formal), han crecido sostenidamente desde 2008, estabilizándose durante la pandemia, y volviendo a crecer en 2023. Los plazos se concentran en más de 720 días.  </a:t>
            </a:r>
          </a:p>
        </p:txBody>
      </p:sp>
      <p:graphicFrame>
        <p:nvGraphicFramePr>
          <p:cNvPr id="9" name="Gráfico 8">
            <a:extLst>
              <a:ext uri="{FF2B5EF4-FFF2-40B4-BE49-F238E27FC236}">
                <a16:creationId xmlns:a16="http://schemas.microsoft.com/office/drawing/2014/main" id="{BCDF3482-C319-BE39-DD8C-B07C1DD7B24E}"/>
              </a:ext>
            </a:extLst>
          </p:cNvPr>
          <p:cNvGraphicFramePr>
            <a:graphicFrameLocks/>
          </p:cNvGraphicFramePr>
          <p:nvPr>
            <p:extLst>
              <p:ext uri="{D42A27DB-BD31-4B8C-83A1-F6EECF244321}">
                <p14:modId xmlns:p14="http://schemas.microsoft.com/office/powerpoint/2010/main" val="776800785"/>
              </p:ext>
            </p:extLst>
          </p:nvPr>
        </p:nvGraphicFramePr>
        <p:xfrm>
          <a:off x="2076553" y="2731137"/>
          <a:ext cx="8067572" cy="3606071"/>
        </p:xfrm>
        <a:graphic>
          <a:graphicData uri="http://schemas.openxmlformats.org/drawingml/2006/chart">
            <c:chart xmlns:c="http://schemas.openxmlformats.org/drawingml/2006/chart" xmlns:r="http://schemas.openxmlformats.org/officeDocument/2006/relationships" r:id="rId3"/>
          </a:graphicData>
        </a:graphic>
      </p:graphicFrame>
      <p:sp>
        <p:nvSpPr>
          <p:cNvPr id="14" name="CuadroTexto 13">
            <a:extLst>
              <a:ext uri="{FF2B5EF4-FFF2-40B4-BE49-F238E27FC236}">
                <a16:creationId xmlns:a16="http://schemas.microsoft.com/office/drawing/2014/main" id="{1F89066D-AF2D-E00C-FC55-2688C3B1539D}"/>
              </a:ext>
            </a:extLst>
          </p:cNvPr>
          <p:cNvSpPr txBox="1"/>
          <p:nvPr/>
        </p:nvSpPr>
        <p:spPr>
          <a:xfrm>
            <a:off x="2213275" y="6337208"/>
            <a:ext cx="5996027" cy="2496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07000"/>
              </a:lnSpc>
              <a:spcAft>
                <a:spcPts val="800"/>
              </a:spcAft>
            </a:pPr>
            <a:r>
              <a:rPr lang="es-CL" sz="1000" kern="100">
                <a:effectLst/>
                <a:latin typeface="Calibri" panose="020F0502020204030204" pitchFamily="34" charset="0"/>
                <a:ea typeface="Calibri" panose="020F0502020204030204" pitchFamily="34" charset="0"/>
                <a:cs typeface="Times New Roman" panose="02020603050405020304" pitchFamily="18" charset="0"/>
              </a:rPr>
              <a:t>Fuente: Banco Central de Chile.</a:t>
            </a:r>
            <a:endParaRPr lang="es-CL" sz="10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10809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 contexto es fundamental para explicar las razones de impulsar un proyecto de ley o la presentación de indicaciones.…">
            <a:extLst>
              <a:ext uri="{FF2B5EF4-FFF2-40B4-BE49-F238E27FC236}">
                <a16:creationId xmlns:a16="http://schemas.microsoft.com/office/drawing/2014/main" id="{DEA81A60-F363-FABF-6534-2AA77874E2C6}"/>
              </a:ext>
            </a:extLst>
          </p:cNvPr>
          <p:cNvSpPr txBox="1"/>
          <p:nvPr/>
        </p:nvSpPr>
        <p:spPr>
          <a:xfrm>
            <a:off x="562028" y="1647297"/>
            <a:ext cx="11310791" cy="3898503"/>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p>
            <a:pPr marL="285750" indent="-285750" algn="just">
              <a:spcBef>
                <a:spcPts val="600"/>
              </a:spcBef>
              <a:spcAft>
                <a:spcPts val="600"/>
              </a:spcAft>
              <a:buFont typeface="Arial" panose="020B0604020202020204" pitchFamily="34" charset="0"/>
              <a:buChar char="•"/>
            </a:pPr>
            <a:r>
              <a:rPr lang="es-ES" sz="2000" kern="0">
                <a:solidFill>
                  <a:schemeClr val="accent1">
                    <a:lumMod val="50000"/>
                  </a:schemeClr>
                </a:solidFill>
                <a:latin typeface="gobCL" panose="02000603050000020004"/>
              </a:rPr>
              <a:t>Las IMF son relevantes por sus roles de articulación entre instituciones financieras, información de transacciones y mitigación de riesgos, entre otros. También para fomentar un mercado competitivo y eficiente, promoviendo la integración internacional.</a:t>
            </a:r>
          </a:p>
          <a:p>
            <a:pPr marL="285750" indent="-285750" algn="just">
              <a:spcBef>
                <a:spcPts val="600"/>
              </a:spcBef>
              <a:spcAft>
                <a:spcPts val="600"/>
              </a:spcAft>
              <a:buFont typeface="Arial" panose="020B0604020202020204" pitchFamily="34" charset="0"/>
              <a:buChar char="•"/>
            </a:pPr>
            <a:r>
              <a:rPr lang="es-ES" sz="2000" kern="0">
                <a:solidFill>
                  <a:schemeClr val="accent1">
                    <a:lumMod val="50000"/>
                  </a:schemeClr>
                </a:solidFill>
                <a:latin typeface="gobCL" panose="02000603050000020004"/>
              </a:rPr>
              <a:t>Por este motivo se han identificado espacios de mejora, en particular: </a:t>
            </a:r>
          </a:p>
          <a:p>
            <a:pPr marL="782638" indent="-514350" algn="just">
              <a:spcBef>
                <a:spcPts val="600"/>
              </a:spcBef>
              <a:spcAft>
                <a:spcPts val="600"/>
              </a:spcAft>
              <a:buAutoNum type="romanLcParenBoth"/>
            </a:pPr>
            <a:r>
              <a:rPr lang="es-ES" sz="2000" kern="0">
                <a:solidFill>
                  <a:schemeClr val="accent1">
                    <a:lumMod val="50000"/>
                  </a:schemeClr>
                </a:solidFill>
                <a:latin typeface="gobCL" panose="02000603050000020004"/>
              </a:rPr>
              <a:t>Permitir a las empresas de depósito y custodia de valores puedan realizar funciones de compensación (i.e. Depósito Central de Valores). De esta forma, el marco legal resultaría más convergente con prácticas internacionales y existirían ganancias de eficiencia (Leyes </a:t>
            </a:r>
            <a:r>
              <a:rPr lang="es-ES" sz="2000" kern="0" err="1">
                <a:solidFill>
                  <a:schemeClr val="accent1">
                    <a:lumMod val="50000"/>
                  </a:schemeClr>
                </a:solidFill>
                <a:latin typeface="gobCL" panose="02000603050000020004"/>
              </a:rPr>
              <a:t>N°</a:t>
            </a:r>
            <a:r>
              <a:rPr lang="es-ES" sz="2000" kern="0">
                <a:solidFill>
                  <a:schemeClr val="accent1">
                    <a:lumMod val="50000"/>
                  </a:schemeClr>
                </a:solidFill>
                <a:latin typeface="gobCL" panose="02000603050000020004"/>
              </a:rPr>
              <a:t> 20.345 y 18.876).</a:t>
            </a:r>
          </a:p>
          <a:p>
            <a:pPr marL="782638" indent="-514350" algn="just">
              <a:spcBef>
                <a:spcPts val="600"/>
              </a:spcBef>
              <a:spcAft>
                <a:spcPts val="600"/>
              </a:spcAft>
              <a:buAutoNum type="romanLcParenBoth"/>
            </a:pPr>
            <a:r>
              <a:rPr lang="es-ES" sz="2000" kern="0">
                <a:solidFill>
                  <a:schemeClr val="accent1">
                    <a:lumMod val="50000"/>
                  </a:schemeClr>
                </a:solidFill>
                <a:latin typeface="gobCL" panose="02000603050000020004"/>
              </a:rPr>
              <a:t>Modificaciones para que la CMF pueda reconocer a Entidades de Contraparte Central extranjeras. De esta forma se consigue reciprocidad respecto al reconocimiento que deben conseguir ECC en el exterior (Ley </a:t>
            </a:r>
            <a:r>
              <a:rPr lang="es-ES" sz="2000" kern="0" err="1">
                <a:solidFill>
                  <a:schemeClr val="accent1">
                    <a:lumMod val="50000"/>
                  </a:schemeClr>
                </a:solidFill>
                <a:latin typeface="gobCL" panose="02000603050000020004"/>
              </a:rPr>
              <a:t>N°</a:t>
            </a:r>
            <a:r>
              <a:rPr lang="es-ES" sz="2000" kern="0">
                <a:solidFill>
                  <a:schemeClr val="accent1">
                    <a:lumMod val="50000"/>
                  </a:schemeClr>
                </a:solidFill>
                <a:latin typeface="gobCL" panose="02000603050000020004"/>
              </a:rPr>
              <a:t> 20.345). </a:t>
            </a:r>
            <a:endParaRPr lang="es-ES"/>
          </a:p>
        </p:txBody>
      </p:sp>
      <p:sp>
        <p:nvSpPr>
          <p:cNvPr id="3" name="¿Por qué estamos haciendo lo que estamos haciendo?">
            <a:extLst>
              <a:ext uri="{FF2B5EF4-FFF2-40B4-BE49-F238E27FC236}">
                <a16:creationId xmlns:a16="http://schemas.microsoft.com/office/drawing/2014/main" id="{7C376FAB-BD77-B879-5B40-86E62A1DB55B}"/>
              </a:ext>
            </a:extLst>
          </p:cNvPr>
          <p:cNvSpPr txBox="1"/>
          <p:nvPr/>
        </p:nvSpPr>
        <p:spPr>
          <a:xfrm>
            <a:off x="2729381" y="251783"/>
            <a:ext cx="10458375" cy="728405"/>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lvl="0">
              <a:defRPr/>
            </a:pPr>
            <a:r>
              <a:rPr lang="es-ES" sz="2200" b="1" kern="0">
                <a:solidFill>
                  <a:srgbClr val="002060"/>
                </a:solidFill>
                <a:latin typeface="gobCL" panose="02000603050000020004"/>
                <a:ea typeface="+mn-ea"/>
                <a:cs typeface="+mn-cs"/>
              </a:rPr>
              <a:t>Mejoramiento de la institucionalidad para Infraestructuras </a:t>
            </a:r>
          </a:p>
          <a:p>
            <a:pPr lvl="0">
              <a:defRPr/>
            </a:pPr>
            <a:r>
              <a:rPr lang="es-ES" sz="2200" b="1" kern="0">
                <a:solidFill>
                  <a:srgbClr val="002060"/>
                </a:solidFill>
                <a:latin typeface="gobCL" panose="02000603050000020004"/>
                <a:ea typeface="+mn-ea"/>
                <a:cs typeface="+mn-cs"/>
              </a:rPr>
              <a:t>del Mercado Financiero (IMF)</a:t>
            </a:r>
            <a:endParaRPr lang="es-CL" sz="2200" b="1" kern="0">
              <a:solidFill>
                <a:srgbClr val="002060"/>
              </a:solidFill>
              <a:latin typeface="gobCL" panose="02000603050000020004"/>
              <a:ea typeface="+mn-ea"/>
              <a:cs typeface="+mn-cs"/>
            </a:endParaRPr>
          </a:p>
        </p:txBody>
      </p:sp>
    </p:spTree>
    <p:extLst>
      <p:ext uri="{BB962C8B-B14F-4D97-AF65-F5344CB8AC3E}">
        <p14:creationId xmlns:p14="http://schemas.microsoft.com/office/powerpoint/2010/main" val="293608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 contexto es fundamental para explicar las razones de impulsar un proyecto de ley o la presentación de indicaciones.…">
            <a:extLst>
              <a:ext uri="{FF2B5EF4-FFF2-40B4-BE49-F238E27FC236}">
                <a16:creationId xmlns:a16="http://schemas.microsoft.com/office/drawing/2014/main" id="{6B4C9DEA-E331-F0B7-48BF-E984077E41A1}"/>
              </a:ext>
            </a:extLst>
          </p:cNvPr>
          <p:cNvSpPr txBox="1"/>
          <p:nvPr/>
        </p:nvSpPr>
        <p:spPr>
          <a:xfrm>
            <a:off x="437430" y="1329827"/>
            <a:ext cx="11310791" cy="3898503"/>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p>
            <a:pPr marL="285750" indent="-285750" algn="just">
              <a:spcBef>
                <a:spcPts val="600"/>
              </a:spcBef>
              <a:spcAft>
                <a:spcPts val="600"/>
              </a:spcAft>
              <a:buFont typeface="Arial" panose="020B0604020202020204" pitchFamily="34" charset="0"/>
              <a:buChar char="•"/>
            </a:pPr>
            <a:r>
              <a:rPr lang="es-ES" sz="2000" kern="0">
                <a:solidFill>
                  <a:schemeClr val="accent1">
                    <a:lumMod val="50000"/>
                  </a:schemeClr>
                </a:solidFill>
                <a:latin typeface="gobCL" panose="02000603050000020004"/>
              </a:rPr>
              <a:t>Desde 2019, el Banco Central ha anunciado una serie de acciones que buscan avanzar en la internacionalización del peso chileno.</a:t>
            </a:r>
          </a:p>
          <a:p>
            <a:pPr marL="285750" indent="-285750" algn="just">
              <a:spcBef>
                <a:spcPts val="600"/>
              </a:spcBef>
              <a:spcAft>
                <a:spcPts val="600"/>
              </a:spcAft>
              <a:buFont typeface="Arial" panose="020B0604020202020204" pitchFamily="34" charset="0"/>
              <a:buChar char="•"/>
            </a:pPr>
            <a:r>
              <a:rPr lang="es-ES" sz="2000" kern="0">
                <a:solidFill>
                  <a:schemeClr val="accent1">
                    <a:lumMod val="50000"/>
                  </a:schemeClr>
                </a:solidFill>
                <a:latin typeface="gobCL" panose="02000603050000020004"/>
              </a:rPr>
              <a:t>Esto permitiría generar una mayor competitividad de los mercados financieros locales, contribuir a una mejor formación de precios asociados a determinadas operaciones, aumentar los niveles de liquidez y profundizar el mercado financiero chileno.</a:t>
            </a:r>
          </a:p>
          <a:p>
            <a:pPr marL="285750" indent="-285750" algn="just">
              <a:spcBef>
                <a:spcPts val="600"/>
              </a:spcBef>
              <a:spcAft>
                <a:spcPts val="600"/>
              </a:spcAft>
              <a:buFont typeface="Arial" panose="020B0604020202020204" pitchFamily="34" charset="0"/>
              <a:buChar char="•"/>
            </a:pPr>
            <a:r>
              <a:rPr lang="es-ES" sz="2000" kern="0">
                <a:solidFill>
                  <a:schemeClr val="accent1">
                    <a:lumMod val="50000"/>
                  </a:schemeClr>
                </a:solidFill>
                <a:latin typeface="gobCL" panose="02000603050000020004"/>
              </a:rPr>
              <a:t>Algunas de estas acciones contemplan, la incorporación del peso chileno al sistema conocido como CLS (por </a:t>
            </a:r>
            <a:r>
              <a:rPr lang="es-ES" sz="2000" kern="0" err="1">
                <a:solidFill>
                  <a:schemeClr val="accent1">
                    <a:lumMod val="50000"/>
                  </a:schemeClr>
                </a:solidFill>
                <a:latin typeface="gobCL" panose="02000603050000020004"/>
              </a:rPr>
              <a:t>Continuous</a:t>
            </a:r>
            <a:r>
              <a:rPr lang="es-ES" sz="2000" kern="0">
                <a:solidFill>
                  <a:schemeClr val="accent1">
                    <a:lumMod val="50000"/>
                  </a:schemeClr>
                </a:solidFill>
                <a:latin typeface="gobCL" panose="02000603050000020004"/>
              </a:rPr>
              <a:t> </a:t>
            </a:r>
            <a:r>
              <a:rPr lang="es-ES" sz="2000" kern="0" err="1">
                <a:solidFill>
                  <a:schemeClr val="accent1">
                    <a:lumMod val="50000"/>
                  </a:schemeClr>
                </a:solidFill>
                <a:latin typeface="gobCL" panose="02000603050000020004"/>
              </a:rPr>
              <a:t>Linked</a:t>
            </a:r>
            <a:r>
              <a:rPr lang="es-ES" sz="2000" kern="0">
                <a:solidFill>
                  <a:schemeClr val="accent1">
                    <a:lumMod val="50000"/>
                  </a:schemeClr>
                </a:solidFill>
                <a:latin typeface="gobCL" panose="02000603050000020004"/>
              </a:rPr>
              <a:t> </a:t>
            </a:r>
            <a:r>
              <a:rPr lang="es-ES" sz="2000" kern="0" err="1">
                <a:solidFill>
                  <a:schemeClr val="accent1">
                    <a:lumMod val="50000"/>
                  </a:schemeClr>
                </a:solidFill>
                <a:latin typeface="gobCL" panose="02000603050000020004"/>
              </a:rPr>
              <a:t>Settlement</a:t>
            </a:r>
            <a:r>
              <a:rPr lang="es-ES" sz="2000" kern="0">
                <a:solidFill>
                  <a:schemeClr val="accent1">
                    <a:lumMod val="50000"/>
                  </a:schemeClr>
                </a:solidFill>
                <a:latin typeface="gobCL" panose="02000603050000020004"/>
              </a:rPr>
              <a:t>) con el fin de reducir el riesgo de contraparte en transacciones transfronterizas.</a:t>
            </a:r>
          </a:p>
          <a:p>
            <a:pPr marL="285750" indent="-285750" algn="just">
              <a:spcBef>
                <a:spcPts val="600"/>
              </a:spcBef>
              <a:spcAft>
                <a:spcPts val="600"/>
              </a:spcAft>
              <a:buFont typeface="Arial" panose="020B0604020202020204" pitchFamily="34" charset="0"/>
              <a:buChar char="•"/>
            </a:pPr>
            <a:r>
              <a:rPr lang="es-ES" sz="2000" kern="0">
                <a:solidFill>
                  <a:schemeClr val="accent1">
                    <a:lumMod val="50000"/>
                  </a:schemeClr>
                </a:solidFill>
                <a:latin typeface="gobCL" panose="02000603050000020004"/>
              </a:rPr>
              <a:t>Si bien la ejecución de tales operaciones transfronterizas en peso chileno generarán los beneficios indicados, es necesario modificar el Código Tributario para que los no residentes obtengan RUT por los eventuales impuestos que generen sus actividades</a:t>
            </a:r>
            <a:r>
              <a:rPr lang="es-ES" sz="2000"/>
              <a:t>. </a:t>
            </a:r>
          </a:p>
        </p:txBody>
      </p:sp>
      <p:sp>
        <p:nvSpPr>
          <p:cNvPr id="3" name="¿Por qué estamos haciendo lo que estamos haciendo?">
            <a:extLst>
              <a:ext uri="{FF2B5EF4-FFF2-40B4-BE49-F238E27FC236}">
                <a16:creationId xmlns:a16="http://schemas.microsoft.com/office/drawing/2014/main" id="{8E8E5E9B-33D8-AA02-099C-081AD17AC5D7}"/>
              </a:ext>
            </a:extLst>
          </p:cNvPr>
          <p:cNvSpPr txBox="1"/>
          <p:nvPr/>
        </p:nvSpPr>
        <p:spPr>
          <a:xfrm>
            <a:off x="2520542" y="224156"/>
            <a:ext cx="10458375" cy="728405"/>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spAutoFit/>
          </a:bodyPr>
          <a:lstStyle>
            <a:lvl1pPr algn="l">
              <a:defRPr sz="5000" b="0">
                <a:solidFill>
                  <a:srgbClr val="103C67"/>
                </a:solidFill>
                <a:latin typeface="Helvetica Neue Light"/>
                <a:ea typeface="Helvetica Neue Light"/>
                <a:cs typeface="Helvetica Neue Light"/>
                <a:sym typeface="Helvetica Neue Light"/>
              </a:defRPr>
            </a:lvl1pPr>
          </a:lstStyle>
          <a:p>
            <a:pPr lvl="0" algn="just">
              <a:defRPr/>
            </a:pPr>
            <a:r>
              <a:rPr lang="es-ES" sz="2200" b="1" kern="0">
                <a:solidFill>
                  <a:srgbClr val="002060"/>
                </a:solidFill>
                <a:latin typeface="gobCL" panose="02000603050000020004"/>
                <a:ea typeface="+mn-ea"/>
                <a:cs typeface="+mn-cs"/>
              </a:rPr>
              <a:t>Incorporar un procedimiento simplificado de obtención de </a:t>
            </a:r>
          </a:p>
          <a:p>
            <a:pPr lvl="0" algn="just">
              <a:defRPr/>
            </a:pPr>
            <a:r>
              <a:rPr lang="es-ES" sz="2200" b="1" kern="0">
                <a:solidFill>
                  <a:srgbClr val="002060"/>
                </a:solidFill>
                <a:latin typeface="gobCL" panose="02000603050000020004"/>
                <a:ea typeface="+mn-ea"/>
                <a:cs typeface="+mn-cs"/>
              </a:rPr>
              <a:t>Rol Único Tributario para facilitar la internacionalización del peso chileno</a:t>
            </a:r>
            <a:endParaRPr lang="es-CL" sz="2200" b="1" kern="0">
              <a:solidFill>
                <a:srgbClr val="002060"/>
              </a:solidFill>
              <a:latin typeface="gobCL" panose="02000603050000020004"/>
              <a:ea typeface="+mn-ea"/>
              <a:cs typeface="+mn-cs"/>
            </a:endParaRPr>
          </a:p>
        </p:txBody>
      </p:sp>
    </p:spTree>
    <p:extLst>
      <p:ext uri="{BB962C8B-B14F-4D97-AF65-F5344CB8AC3E}">
        <p14:creationId xmlns:p14="http://schemas.microsoft.com/office/powerpoint/2010/main" val="95398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y2L_CiLWUUq79MVs_kKkrg"/>
</p:tagLst>
</file>

<file path=ppt/tags/tag3.xml><?xml version="1.0" encoding="utf-8"?>
<p:tagLst xmlns:a="http://schemas.openxmlformats.org/drawingml/2006/main" xmlns:r="http://schemas.openxmlformats.org/officeDocument/2006/relationships" xmlns:p="http://schemas.openxmlformats.org/presentationml/2006/main">
  <p:tag name="AFSPANMODE" val="span"/>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0076cd0-b59f-49f6-916e-dc27a11197d0">
      <UserInfo>
        <DisplayName>Gonzalo Valenzuela</DisplayName>
        <AccountId>13</AccountId>
        <AccountType/>
      </UserInfo>
    </SharedWithUsers>
    <_activity xmlns="a57abbe0-7691-4ade-a250-ba4adf01953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E1B353D669945143967552CA8870C766" ma:contentTypeVersion="16" ma:contentTypeDescription="Crear nuevo documento." ma:contentTypeScope="" ma:versionID="de6cfcf8b91ca708e0ded0194d6e13f6">
  <xsd:schema xmlns:xsd="http://www.w3.org/2001/XMLSchema" xmlns:xs="http://www.w3.org/2001/XMLSchema" xmlns:p="http://schemas.microsoft.com/office/2006/metadata/properties" xmlns:ns3="a57abbe0-7691-4ade-a250-ba4adf019533" xmlns:ns4="90076cd0-b59f-49f6-916e-dc27a11197d0" targetNamespace="http://schemas.microsoft.com/office/2006/metadata/properties" ma:root="true" ma:fieldsID="305cfbb835ad3523852aded4cc079130" ns3:_="" ns4:_="">
    <xsd:import namespace="a57abbe0-7691-4ade-a250-ba4adf019533"/>
    <xsd:import namespace="90076cd0-b59f-49f6-916e-dc27a11197d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7abbe0-7691-4ade-a250-ba4adf0195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076cd0-b59f-49f6-916e-dc27a11197d0"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SharingHintHash" ma:index="12"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EB3E38-0E88-4BA2-9146-53036F4B6338}">
  <ds:schemaRefs>
    <ds:schemaRef ds:uri="http://schemas.microsoft.com/office/2006/documentManagement/types"/>
    <ds:schemaRef ds:uri="http://purl.org/dc/dcmitype/"/>
    <ds:schemaRef ds:uri="http://schemas.openxmlformats.org/package/2006/metadata/core-properties"/>
    <ds:schemaRef ds:uri="90076cd0-b59f-49f6-916e-dc27a11197d0"/>
    <ds:schemaRef ds:uri="http://purl.org/dc/elements/1.1/"/>
    <ds:schemaRef ds:uri="http://schemas.microsoft.com/office/2006/metadata/properties"/>
    <ds:schemaRef ds:uri="a57abbe0-7691-4ade-a250-ba4adf019533"/>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575B4831-1366-4ED4-BFCB-A3B397DD28C1}">
  <ds:schemaRefs>
    <ds:schemaRef ds:uri="http://schemas.microsoft.com/sharepoint/v3/contenttype/forms"/>
  </ds:schemaRefs>
</ds:datastoreItem>
</file>

<file path=customXml/itemProps3.xml><?xml version="1.0" encoding="utf-8"?>
<ds:datastoreItem xmlns:ds="http://schemas.openxmlformats.org/officeDocument/2006/customXml" ds:itemID="{3B7F2998-8997-4485-B4A5-5D6A3C5241C7}">
  <ds:schemaRefs>
    <ds:schemaRef ds:uri="90076cd0-b59f-49f6-916e-dc27a11197d0"/>
    <ds:schemaRef ds:uri="a57abbe0-7691-4ade-a250-ba4adf0195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TotalTime>
  <Words>1540</Words>
  <Application>Microsoft Office PowerPoint</Application>
  <PresentationFormat>Panorámica</PresentationFormat>
  <Paragraphs>145</Paragraphs>
  <Slides>17</Slides>
  <Notes>4</Notes>
  <HiddenSlides>0</HiddenSlides>
  <MMClips>0</MMClips>
  <ScaleCrop>false</ScaleCrop>
  <HeadingPairs>
    <vt:vector size="8" baseType="variant">
      <vt:variant>
        <vt:lpstr>Fuentes usadas</vt:lpstr>
      </vt:variant>
      <vt:variant>
        <vt:i4>13</vt:i4>
      </vt:variant>
      <vt:variant>
        <vt:lpstr>Tema</vt:lpstr>
      </vt:variant>
      <vt:variant>
        <vt:i4>2</vt:i4>
      </vt:variant>
      <vt:variant>
        <vt:lpstr>Servidores OLE incrustados</vt:lpstr>
      </vt:variant>
      <vt:variant>
        <vt:i4>1</vt:i4>
      </vt:variant>
      <vt:variant>
        <vt:lpstr>Títulos de diapositiva</vt:lpstr>
      </vt:variant>
      <vt:variant>
        <vt:i4>17</vt:i4>
      </vt:variant>
    </vt:vector>
  </HeadingPairs>
  <TitlesOfParts>
    <vt:vector size="33" baseType="lpstr">
      <vt:lpstr>Arial</vt:lpstr>
      <vt:lpstr>Arial Narrow</vt:lpstr>
      <vt:lpstr>Calibri</vt:lpstr>
      <vt:lpstr>Calibri Light</vt:lpstr>
      <vt:lpstr>Gobcl</vt:lpstr>
      <vt:lpstr>Gobcl</vt:lpstr>
      <vt:lpstr>Helvetica Neue</vt:lpstr>
      <vt:lpstr>Helvetica Neue Light</vt:lpstr>
      <vt:lpstr>Helvetica Neue Medium</vt:lpstr>
      <vt:lpstr>Helvetica Neue Medium (Cuerpo)</vt:lpstr>
      <vt:lpstr>Museo Sans 900</vt:lpstr>
      <vt:lpstr>NLRTM</vt:lpstr>
      <vt:lpstr>Wingdings</vt:lpstr>
      <vt:lpstr>Tema de Office</vt:lpstr>
      <vt:lpstr>3_Tema de Office</vt:lpstr>
      <vt:lpstr>think-cell Slide</vt:lpstr>
      <vt:lpstr>Rol del sector público en el financiamiento sostenible para la infraestructura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Rol del sector público en el financiamiento sostenible para la infraestructura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transition from economic and social crisis to stronger, more inclusive and sustainable growth in Chile</dc:title>
  <dc:creator>Andrés Sansone</dc:creator>
  <cp:lastModifiedBy>Tatiana Vargas</cp:lastModifiedBy>
  <cp:revision>1</cp:revision>
  <cp:lastPrinted>2023-06-16T18:53:33Z</cp:lastPrinted>
  <dcterms:created xsi:type="dcterms:W3CDTF">2022-07-04T13:20:08Z</dcterms:created>
  <dcterms:modified xsi:type="dcterms:W3CDTF">2023-11-09T14:44:43Z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0x010100E1B353D669945143967552CA8870C766</vt:lpwstr>
  </property>
  <property fmtid="{D5CDD505-2E9C-101B-9397-08002B2CF9AE}" pid="3" name="MediaServiceImageTags">
    <vt:lpwstr/>
  </property>
</Properties>
</file>